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8" r:id="rId3"/>
    <p:sldId id="257" r:id="rId4"/>
    <p:sldId id="258" r:id="rId5"/>
    <p:sldId id="259" r:id="rId6"/>
    <p:sldId id="260" r:id="rId7"/>
    <p:sldId id="261" r:id="rId8"/>
    <p:sldId id="263" r:id="rId9"/>
    <p:sldId id="266" r:id="rId10"/>
    <p:sldId id="262" r:id="rId11"/>
    <p:sldId id="267" r:id="rId12"/>
    <p:sldId id="265" r:id="rId13"/>
    <p:sldId id="273" r:id="rId14"/>
    <p:sldId id="277" r:id="rId15"/>
    <p:sldId id="271" r:id="rId16"/>
    <p:sldId id="272" r:id="rId17"/>
    <p:sldId id="274" r:id="rId18"/>
    <p:sldId id="275" r:id="rId19"/>
    <p:sldId id="276" r:id="rId20"/>
    <p:sldId id="264" r:id="rId21"/>
    <p:sldId id="269" r:id="rId22"/>
  </p:sldIdLst>
  <p:sldSz cx="18288000" cy="10287000"/>
  <p:notesSz cx="6858000" cy="9144000"/>
  <p:embeddedFontLst>
    <p:embeddedFont>
      <p:font typeface="Cambria" panose="02040503050406030204" pitchFamily="18" charset="0"/>
      <p:regular r:id="rId24"/>
      <p:bold r:id="rId25"/>
      <p:italic r:id="rId26"/>
      <p:boldItalic r:id="rId27"/>
    </p:embeddedFont>
    <p:embeddedFont>
      <p:font typeface="Dangwa" panose="020B0604020202020204" charset="0"/>
      <p:regular r:id="rId28"/>
    </p:embeddedFont>
    <p:embeddedFont>
      <p:font typeface="DM Sans" pitchFamily="2" charset="0"/>
      <p:regular r:id="rId29"/>
      <p:bold r:id="rId30"/>
      <p:italic r:id="rId31"/>
      <p:boldItalic r:id="rId32"/>
    </p:embeddedFont>
    <p:embeddedFont>
      <p:font typeface="DM Sans Bold" charset="0"/>
      <p:regular r:id="rId33"/>
    </p:embeddedFont>
    <p:embeddedFont>
      <p:font typeface="DM Sans Italics" panose="020B0604020202020204" charset="0"/>
      <p:regular r:id="rId34"/>
    </p:embeddedFont>
    <p:embeddedFont>
      <p:font typeface="Impact" panose="020B0806030902050204" pitchFamily="34" charset="0"/>
      <p:regular r:id="rId35"/>
    </p:embeddedFont>
    <p:embeddedFont>
      <p:font typeface="Montserrat Light" panose="00000400000000000000" pitchFamily="2" charset="0"/>
      <p:regular r:id="rId36"/>
      <p:italic r:id="rId37"/>
    </p:embeddedFont>
    <p:embeddedFont>
      <p:font typeface="Open Sauce" panose="020B0604020202020204" charset="0"/>
      <p:regular r:id="rId38"/>
    </p:embeddedFont>
    <p:embeddedFont>
      <p:font typeface="Open Sauce Bold" panose="020B0604020202020204" charset="0"/>
      <p:regular r:id="rId39"/>
    </p:embeddedFont>
    <p:embeddedFont>
      <p:font typeface="Oswald" panose="00000500000000000000" pitchFamily="2" charset="0"/>
      <p:regular r:id="rId40"/>
      <p:bold r:id="rId41"/>
    </p:embeddedFont>
    <p:embeddedFont>
      <p:font typeface="Oswald Bold" panose="00000800000000000000"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514" autoAdjust="0"/>
  </p:normalViewPr>
  <p:slideViewPr>
    <p:cSldViewPr>
      <p:cViewPr varScale="1">
        <p:scale>
          <a:sx n="46" d="100"/>
          <a:sy n="46" d="100"/>
        </p:scale>
        <p:origin x="111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ABADD-AFDD-495E-B63D-D4B019BD940F}" type="datetimeFigureOut">
              <a:rPr lang="en-IN" smtClean="0"/>
              <a:t>05-08-2024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2F1C9-D014-4B5C-BA9A-C0EE0BB2370D}" type="slidenum">
              <a:rPr lang="en-IN" smtClean="0"/>
              <a:t>‹#›</a:t>
            </a:fld>
            <a:endParaRPr lang="en-IN"/>
          </a:p>
        </p:txBody>
      </p:sp>
    </p:spTree>
    <p:extLst>
      <p:ext uri="{BB962C8B-B14F-4D97-AF65-F5344CB8AC3E}">
        <p14:creationId xmlns:p14="http://schemas.microsoft.com/office/powerpoint/2010/main" val="1453392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C2F1C9-D014-4B5C-BA9A-C0EE0BB2370D}" type="slidenum">
              <a:rPr lang="en-IN" smtClean="0"/>
              <a:t>7</a:t>
            </a:fld>
            <a:endParaRPr lang="en-IN"/>
          </a:p>
        </p:txBody>
      </p:sp>
    </p:spTree>
    <p:extLst>
      <p:ext uri="{BB962C8B-B14F-4D97-AF65-F5344CB8AC3E}">
        <p14:creationId xmlns:p14="http://schemas.microsoft.com/office/powerpoint/2010/main" val="396939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C2F1C9-D014-4B5C-BA9A-C0EE0BB2370D}" type="slidenum">
              <a:rPr lang="en-IN" smtClean="0"/>
              <a:t>15</a:t>
            </a:fld>
            <a:endParaRPr lang="en-IN"/>
          </a:p>
        </p:txBody>
      </p:sp>
    </p:spTree>
    <p:extLst>
      <p:ext uri="{BB962C8B-B14F-4D97-AF65-F5344CB8AC3E}">
        <p14:creationId xmlns:p14="http://schemas.microsoft.com/office/powerpoint/2010/main" val="84602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13273261" y="500416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51957" y="340284"/>
            <a:ext cx="1991602" cy="1827246"/>
          </a:xfrm>
          <a:custGeom>
            <a:avLst/>
            <a:gdLst/>
            <a:ahLst/>
            <a:cxnLst/>
            <a:rect l="l" t="t" r="r" b="b"/>
            <a:pathLst>
              <a:path w="1991602" h="1827246">
                <a:moveTo>
                  <a:pt x="0" y="0"/>
                </a:moveTo>
                <a:lnTo>
                  <a:pt x="1991602" y="0"/>
                </a:lnTo>
                <a:lnTo>
                  <a:pt x="1991602" y="1827247"/>
                </a:lnTo>
                <a:lnTo>
                  <a:pt x="0" y="1827247"/>
                </a:lnTo>
                <a:lnTo>
                  <a:pt x="0" y="0"/>
                </a:lnTo>
                <a:close/>
              </a:path>
            </a:pathLst>
          </a:custGeom>
          <a:blipFill>
            <a:blip r:embed="rId4"/>
            <a:stretch>
              <a:fillRect/>
            </a:stretch>
          </a:blipFill>
        </p:spPr>
      </p:sp>
      <p:sp>
        <p:nvSpPr>
          <p:cNvPr id="5" name="Freeform 5"/>
          <p:cNvSpPr/>
          <p:nvPr/>
        </p:nvSpPr>
        <p:spPr>
          <a:xfrm>
            <a:off x="6916295" y="340284"/>
            <a:ext cx="2822819" cy="2025815"/>
          </a:xfrm>
          <a:custGeom>
            <a:avLst/>
            <a:gdLst/>
            <a:ahLst/>
            <a:cxnLst/>
            <a:rect l="l" t="t" r="r" b="b"/>
            <a:pathLst>
              <a:path w="2822819" h="2025815">
                <a:moveTo>
                  <a:pt x="0" y="0"/>
                </a:moveTo>
                <a:lnTo>
                  <a:pt x="2822819" y="0"/>
                </a:lnTo>
                <a:lnTo>
                  <a:pt x="2822819" y="2025815"/>
                </a:lnTo>
                <a:lnTo>
                  <a:pt x="0" y="2025815"/>
                </a:lnTo>
                <a:lnTo>
                  <a:pt x="0" y="0"/>
                </a:lnTo>
                <a:close/>
              </a:path>
            </a:pathLst>
          </a:custGeom>
          <a:blipFill>
            <a:blip r:embed="rId5"/>
            <a:stretch>
              <a:fillRect l="-6722" r="-13909" b="-30577"/>
            </a:stretch>
          </a:blipFill>
        </p:spPr>
      </p:sp>
      <p:sp>
        <p:nvSpPr>
          <p:cNvPr id="6" name="Freeform 6"/>
          <p:cNvSpPr/>
          <p:nvPr/>
        </p:nvSpPr>
        <p:spPr>
          <a:xfrm>
            <a:off x="15640799" y="340284"/>
            <a:ext cx="2277585" cy="2160786"/>
          </a:xfrm>
          <a:custGeom>
            <a:avLst/>
            <a:gdLst/>
            <a:ahLst/>
            <a:cxnLst/>
            <a:rect l="l" t="t" r="r" b="b"/>
            <a:pathLst>
              <a:path w="2277585" h="2160786">
                <a:moveTo>
                  <a:pt x="0" y="0"/>
                </a:moveTo>
                <a:lnTo>
                  <a:pt x="2277584" y="0"/>
                </a:lnTo>
                <a:lnTo>
                  <a:pt x="2277584" y="2160786"/>
                </a:lnTo>
                <a:lnTo>
                  <a:pt x="0" y="2160786"/>
                </a:lnTo>
                <a:lnTo>
                  <a:pt x="0" y="0"/>
                </a:lnTo>
                <a:close/>
              </a:path>
            </a:pathLst>
          </a:custGeom>
          <a:blipFill>
            <a:blip r:embed="rId6"/>
            <a:stretch>
              <a:fillRect/>
            </a:stretch>
          </a:blipFill>
        </p:spPr>
      </p:sp>
      <p:sp>
        <p:nvSpPr>
          <p:cNvPr id="7" name="TextBox 7"/>
          <p:cNvSpPr txBox="1"/>
          <p:nvPr/>
        </p:nvSpPr>
        <p:spPr>
          <a:xfrm>
            <a:off x="3942457" y="3178795"/>
            <a:ext cx="9141278" cy="2814984"/>
          </a:xfrm>
          <a:prstGeom prst="rect">
            <a:avLst/>
          </a:prstGeom>
        </p:spPr>
        <p:txBody>
          <a:bodyPr lIns="0" tIns="0" rIns="0" bIns="0" rtlCol="0" anchor="t">
            <a:spAutoFit/>
          </a:bodyPr>
          <a:lstStyle/>
          <a:p>
            <a:pPr algn="ctr">
              <a:lnSpc>
                <a:spcPts val="11177"/>
              </a:lnSpc>
              <a:spcBef>
                <a:spcPct val="0"/>
              </a:spcBef>
            </a:pPr>
            <a:r>
              <a:rPr lang="en-US" sz="8597">
                <a:solidFill>
                  <a:srgbClr val="323780"/>
                </a:solidFill>
                <a:latin typeface="Dangwa"/>
              </a:rPr>
              <a:t>SPAM AND HAM DETECTION</a:t>
            </a:r>
          </a:p>
        </p:txBody>
      </p:sp>
      <p:sp>
        <p:nvSpPr>
          <p:cNvPr id="8" name="TextBox 8"/>
          <p:cNvSpPr txBox="1"/>
          <p:nvPr/>
        </p:nvSpPr>
        <p:spPr>
          <a:xfrm>
            <a:off x="990600" y="7549904"/>
            <a:ext cx="8427244" cy="2737096"/>
          </a:xfrm>
          <a:prstGeom prst="rect">
            <a:avLst/>
          </a:prstGeom>
        </p:spPr>
        <p:txBody>
          <a:bodyPr lIns="0" tIns="0" rIns="0" bIns="0" rtlCol="0" anchor="t">
            <a:spAutoFit/>
          </a:bodyPr>
          <a:lstStyle/>
          <a:p>
            <a:pPr algn="ctr">
              <a:lnSpc>
                <a:spcPts val="3639"/>
              </a:lnSpc>
            </a:pPr>
            <a:r>
              <a:rPr lang="en-US" sz="2799" dirty="0">
                <a:solidFill>
                  <a:srgbClr val="323780"/>
                </a:solidFill>
                <a:latin typeface="Open Sauce"/>
              </a:rPr>
              <a:t>Under the guidance of:</a:t>
            </a:r>
          </a:p>
          <a:p>
            <a:pPr algn="ctr">
              <a:lnSpc>
                <a:spcPts val="3639"/>
              </a:lnSpc>
            </a:pPr>
            <a:r>
              <a:rPr lang="en-US" sz="2799" dirty="0">
                <a:solidFill>
                  <a:srgbClr val="000000"/>
                </a:solidFill>
                <a:latin typeface="Open Sauce Bold"/>
              </a:rPr>
              <a:t>Dr. </a:t>
            </a:r>
            <a:r>
              <a:rPr lang="en-US" sz="2799" dirty="0" err="1">
                <a:solidFill>
                  <a:srgbClr val="000000"/>
                </a:solidFill>
                <a:latin typeface="Open Sauce Bold"/>
              </a:rPr>
              <a:t>Chethan</a:t>
            </a:r>
            <a:r>
              <a:rPr lang="en-US" sz="2799" dirty="0">
                <a:solidFill>
                  <a:srgbClr val="000000"/>
                </a:solidFill>
                <a:latin typeface="Open Sauce Bold"/>
              </a:rPr>
              <a:t> H K,</a:t>
            </a:r>
          </a:p>
          <a:p>
            <a:pPr algn="ctr">
              <a:lnSpc>
                <a:spcPts val="3639"/>
              </a:lnSpc>
            </a:pPr>
            <a:r>
              <a:rPr lang="en-US" sz="2799" dirty="0">
                <a:solidFill>
                  <a:srgbClr val="000000"/>
                </a:solidFill>
                <a:latin typeface="Open Sauce Bold"/>
              </a:rPr>
              <a:t> Professor,</a:t>
            </a:r>
          </a:p>
          <a:p>
            <a:pPr algn="ctr">
              <a:lnSpc>
                <a:spcPts val="3639"/>
              </a:lnSpc>
            </a:pPr>
            <a:r>
              <a:rPr lang="en-US" sz="2799" dirty="0">
                <a:solidFill>
                  <a:srgbClr val="000000"/>
                </a:solidFill>
                <a:latin typeface="Open Sauce Bold"/>
              </a:rPr>
              <a:t>Dept. of Computer Science &amp; Engineering,</a:t>
            </a:r>
          </a:p>
          <a:p>
            <a:pPr algn="ctr">
              <a:lnSpc>
                <a:spcPts val="3639"/>
              </a:lnSpc>
            </a:pPr>
            <a:r>
              <a:rPr lang="en-US" sz="2799" dirty="0">
                <a:solidFill>
                  <a:srgbClr val="000000"/>
                </a:solidFill>
                <a:latin typeface="Open Sauce Bold"/>
              </a:rPr>
              <a:t>Maharaja Institute of Technology Thandavapura</a:t>
            </a:r>
          </a:p>
          <a:p>
            <a:pPr algn="ctr">
              <a:lnSpc>
                <a:spcPts val="3639"/>
              </a:lnSpc>
              <a:spcBef>
                <a:spcPct val="0"/>
              </a:spcBef>
            </a:pPr>
            <a:endParaRPr lang="en-US" sz="2799" dirty="0">
              <a:solidFill>
                <a:srgbClr val="000000"/>
              </a:solidFill>
              <a:latin typeface="Open Sauce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143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369203" y="1766974"/>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89541" y="5472067"/>
            <a:ext cx="15108918" cy="0"/>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2059451" y="5205726"/>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117037" y="7215333"/>
            <a:ext cx="3204526" cy="1911036"/>
          </a:xfrm>
          <a:prstGeom prst="rect">
            <a:avLst/>
          </a:prstGeom>
        </p:spPr>
        <p:txBody>
          <a:bodyPr lIns="0" tIns="0" rIns="0" bIns="0" rtlCol="0" anchor="t">
            <a:spAutoFit/>
          </a:bodyPr>
          <a:lstStyle/>
          <a:p>
            <a:pPr>
              <a:lnSpc>
                <a:spcPts val="2545"/>
              </a:lnSpc>
            </a:pPr>
            <a:r>
              <a:rPr lang="en-IN" sz="2400" dirty="0">
                <a:latin typeface="Times New Roman" panose="02020603050405020304" pitchFamily="18" charset="0"/>
                <a:cs typeface="Times New Roman" panose="02020603050405020304" pitchFamily="18" charset="0"/>
              </a:rPr>
              <a:t>The spam has become a big internet issues. In 2017 the statistics showed spam accounted for 55% of all messages.</a:t>
            </a:r>
          </a:p>
          <a:p>
            <a:pPr algn="ctr">
              <a:lnSpc>
                <a:spcPts val="2545"/>
              </a:lnSpc>
            </a:pPr>
            <a:r>
              <a:rPr lang="en-US" sz="1844" spc="180" dirty="0">
                <a:solidFill>
                  <a:srgbClr val="231F20"/>
                </a:solidFill>
                <a:latin typeface="DM Sans"/>
              </a:rPr>
              <a:t>.</a:t>
            </a:r>
          </a:p>
        </p:txBody>
      </p:sp>
      <p:sp>
        <p:nvSpPr>
          <p:cNvPr id="10" name="TextBox 10"/>
          <p:cNvSpPr txBox="1"/>
          <p:nvPr/>
        </p:nvSpPr>
        <p:spPr>
          <a:xfrm>
            <a:off x="1342746" y="2339199"/>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01</a:t>
            </a:r>
          </a:p>
        </p:txBody>
      </p:sp>
      <p:sp>
        <p:nvSpPr>
          <p:cNvPr id="11" name="TextBox 11"/>
          <p:cNvSpPr txBox="1"/>
          <p:nvPr/>
        </p:nvSpPr>
        <p:spPr>
          <a:xfrm>
            <a:off x="827005" y="5909690"/>
            <a:ext cx="3467055" cy="1028230"/>
          </a:xfrm>
          <a:prstGeom prst="rect">
            <a:avLst/>
          </a:prstGeom>
        </p:spPr>
        <p:txBody>
          <a:bodyPr lIns="0" tIns="0" rIns="0" bIns="0" rtlCol="0" anchor="t">
            <a:spAutoFit/>
          </a:bodyPr>
          <a:lstStyle/>
          <a:p>
            <a:pPr algn="ctr">
              <a:lnSpc>
                <a:spcPts val="4073"/>
              </a:lnSpc>
            </a:pPr>
            <a:r>
              <a:rPr lang="en-IN" sz="3200" b="1" dirty="0">
                <a:latin typeface="Times New Roman" panose="02020603050405020304" pitchFamily="18" charset="0"/>
                <a:cs typeface="Times New Roman" panose="02020603050405020304" pitchFamily="18" charset="0"/>
              </a:rPr>
              <a:t>B Uday Reddy</a:t>
            </a:r>
          </a:p>
          <a:p>
            <a:pPr algn="ctr">
              <a:lnSpc>
                <a:spcPts val="4073"/>
              </a:lnSpc>
            </a:pPr>
            <a:r>
              <a:rPr lang="en-IN" sz="3200" b="1" spc="289" dirty="0">
                <a:solidFill>
                  <a:srgbClr val="231F20"/>
                </a:solidFill>
                <a:latin typeface="Times New Roman" panose="02020603050405020304" pitchFamily="18" charset="0"/>
                <a:cs typeface="Times New Roman" panose="02020603050405020304" pitchFamily="18" charset="0"/>
              </a:rPr>
              <a:t>(2022)</a:t>
            </a:r>
            <a:endParaRPr lang="en-US" sz="2951" b="1" spc="289" dirty="0">
              <a:solidFill>
                <a:srgbClr val="231F20"/>
              </a:solidFill>
              <a:latin typeface="DM Sans Bold"/>
            </a:endParaRPr>
          </a:p>
        </p:txBody>
      </p:sp>
      <p:sp>
        <p:nvSpPr>
          <p:cNvPr id="12" name="Freeform 12"/>
          <p:cNvSpPr/>
          <p:nvPr/>
        </p:nvSpPr>
        <p:spPr>
          <a:xfrm>
            <a:off x="4870585" y="1920648"/>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5625076" y="5224168"/>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4898421" y="2486436"/>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02</a:t>
            </a:r>
          </a:p>
        </p:txBody>
      </p:sp>
      <p:sp>
        <p:nvSpPr>
          <p:cNvPr id="17" name="Freeform 17"/>
          <p:cNvSpPr/>
          <p:nvPr/>
        </p:nvSpPr>
        <p:spPr>
          <a:xfrm>
            <a:off x="9074075" y="1935330"/>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grpSp>
        <p:nvGrpSpPr>
          <p:cNvPr id="18" name="Group 18"/>
          <p:cNvGrpSpPr/>
          <p:nvPr/>
        </p:nvGrpSpPr>
        <p:grpSpPr>
          <a:xfrm>
            <a:off x="9848539" y="5271145"/>
            <a:ext cx="501082" cy="5010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9144170" y="2447942"/>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03</a:t>
            </a:r>
          </a:p>
        </p:txBody>
      </p:sp>
      <p:sp>
        <p:nvSpPr>
          <p:cNvPr id="22" name="Freeform 22"/>
          <p:cNvSpPr/>
          <p:nvPr/>
        </p:nvSpPr>
        <p:spPr>
          <a:xfrm>
            <a:off x="13347659" y="1920648"/>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130036" y="5206604"/>
            <a:ext cx="1579660" cy="518646"/>
            <a:chOff x="-1825750" y="-104691"/>
            <a:chExt cx="2562350" cy="841291"/>
          </a:xfrm>
        </p:grpSpPr>
        <p:sp>
          <p:nvSpPr>
            <p:cNvPr id="24" name="Freeform 24"/>
            <p:cNvSpPr/>
            <p:nvPr/>
          </p:nvSpPr>
          <p:spPr>
            <a:xfrm>
              <a:off x="-1825750" y="-10469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dirty="0"/>
            </a:p>
          </p:txBody>
        </p:sp>
      </p:grpSp>
      <p:sp>
        <p:nvSpPr>
          <p:cNvPr id="26" name="TextBox 26"/>
          <p:cNvSpPr txBox="1"/>
          <p:nvPr/>
        </p:nvSpPr>
        <p:spPr>
          <a:xfrm>
            <a:off x="13432994" y="2446231"/>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04</a:t>
            </a:r>
          </a:p>
        </p:txBody>
      </p:sp>
      <p:sp>
        <p:nvSpPr>
          <p:cNvPr id="27" name="TextBox 27"/>
          <p:cNvSpPr txBox="1"/>
          <p:nvPr/>
        </p:nvSpPr>
        <p:spPr>
          <a:xfrm>
            <a:off x="4584088" y="7164545"/>
            <a:ext cx="3560064" cy="2244204"/>
          </a:xfrm>
          <a:prstGeom prst="rect">
            <a:avLst/>
          </a:prstGeom>
        </p:spPr>
        <p:txBody>
          <a:bodyPr wrap="square" lIns="0" tIns="0" rIns="0" bIns="0" rtlCol="0" anchor="t">
            <a:spAutoFit/>
          </a:bodyPr>
          <a:lstStyle/>
          <a:p>
            <a:pPr>
              <a:lnSpc>
                <a:spcPts val="2545"/>
              </a:lnSpc>
            </a:pPr>
            <a:r>
              <a:rPr lang="en-US" sz="2400" spc="180" dirty="0">
                <a:solidFill>
                  <a:srgbClr val="231F20"/>
                </a:solidFill>
                <a:latin typeface="Times New Roman" panose="02020603050405020304" pitchFamily="18" charset="0"/>
                <a:cs typeface="Times New Roman" panose="02020603050405020304" pitchFamily="18" charset="0"/>
              </a:rPr>
              <a:t>A smishing Detector was proposed in the recognize message with a lower bogus positive rate than the present status of the craftsmanship model.</a:t>
            </a:r>
          </a:p>
        </p:txBody>
      </p:sp>
      <p:sp>
        <p:nvSpPr>
          <p:cNvPr id="28" name="TextBox 28"/>
          <p:cNvSpPr txBox="1"/>
          <p:nvPr/>
        </p:nvSpPr>
        <p:spPr>
          <a:xfrm>
            <a:off x="4094620" y="5991899"/>
            <a:ext cx="4063076" cy="1028230"/>
          </a:xfrm>
          <a:prstGeom prst="rect">
            <a:avLst/>
          </a:prstGeom>
        </p:spPr>
        <p:txBody>
          <a:bodyPr wrap="square" lIns="0" tIns="0" rIns="0" bIns="0" rtlCol="0" anchor="t">
            <a:spAutoFit/>
          </a:bodyPr>
          <a:lstStyle/>
          <a:p>
            <a:pPr algn="ctr">
              <a:lnSpc>
                <a:spcPts val="4073"/>
              </a:lnSpc>
            </a:pPr>
            <a:r>
              <a:rPr lang="en-US" sz="2951" spc="289" dirty="0">
                <a:solidFill>
                  <a:srgbClr val="231F20"/>
                </a:solidFill>
                <a:latin typeface="DM Sans Bold"/>
              </a:rPr>
              <a:t>P Gopala Krishna</a:t>
            </a:r>
          </a:p>
          <a:p>
            <a:pPr algn="ctr">
              <a:lnSpc>
                <a:spcPts val="4073"/>
              </a:lnSpc>
            </a:pPr>
            <a:r>
              <a:rPr lang="en-US" sz="2951" spc="289" dirty="0">
                <a:solidFill>
                  <a:srgbClr val="231F20"/>
                </a:solidFill>
                <a:latin typeface="DM Sans Bold"/>
              </a:rPr>
              <a:t>(2023)</a:t>
            </a:r>
          </a:p>
        </p:txBody>
      </p:sp>
      <p:sp>
        <p:nvSpPr>
          <p:cNvPr id="29" name="TextBox 29"/>
          <p:cNvSpPr txBox="1"/>
          <p:nvPr/>
        </p:nvSpPr>
        <p:spPr>
          <a:xfrm>
            <a:off x="8476039" y="7166077"/>
            <a:ext cx="4045107" cy="1923604"/>
          </a:xfrm>
          <a:prstGeom prst="rect">
            <a:avLst/>
          </a:prstGeom>
        </p:spPr>
        <p:txBody>
          <a:bodyPr wrap="square" lIns="0" tIns="0" rIns="0" bIns="0" rtlCol="0" anchor="t">
            <a:spAutoFit/>
          </a:bodyPr>
          <a:lstStyle/>
          <a:p>
            <a:pPr>
              <a:lnSpc>
                <a:spcPts val="2545"/>
              </a:lnSpc>
            </a:pPr>
            <a:r>
              <a:rPr lang="en-US" sz="2400" spc="180" dirty="0">
                <a:solidFill>
                  <a:srgbClr val="231F20"/>
                </a:solidFill>
                <a:latin typeface="Times New Roman" panose="02020603050405020304" pitchFamily="18" charset="0"/>
                <a:cs typeface="Times New Roman" panose="02020603050405020304" pitchFamily="18" charset="0"/>
              </a:rPr>
              <a:t>It first separate the texture feature from the attribute feature of the image part of the email then classifies both sets of feature using SVM method.</a:t>
            </a:r>
          </a:p>
        </p:txBody>
      </p:sp>
      <p:sp>
        <p:nvSpPr>
          <p:cNvPr id="30" name="TextBox 30"/>
          <p:cNvSpPr txBox="1"/>
          <p:nvPr/>
        </p:nvSpPr>
        <p:spPr>
          <a:xfrm>
            <a:off x="8117930" y="5991232"/>
            <a:ext cx="4495781" cy="1028230"/>
          </a:xfrm>
          <a:prstGeom prst="rect">
            <a:avLst/>
          </a:prstGeom>
        </p:spPr>
        <p:txBody>
          <a:bodyPr wrap="square" lIns="0" tIns="0" rIns="0" bIns="0" rtlCol="0" anchor="t">
            <a:spAutoFit/>
          </a:bodyPr>
          <a:lstStyle/>
          <a:p>
            <a:pPr algn="ctr">
              <a:lnSpc>
                <a:spcPts val="4073"/>
              </a:lnSpc>
            </a:pPr>
            <a:r>
              <a:rPr lang="en-US" sz="2951" spc="289" dirty="0">
                <a:solidFill>
                  <a:srgbClr val="231F20"/>
                </a:solidFill>
                <a:latin typeface="DM Sans Bold"/>
              </a:rPr>
              <a:t>Vaman Ashqisced</a:t>
            </a:r>
          </a:p>
          <a:p>
            <a:pPr algn="ctr">
              <a:lnSpc>
                <a:spcPts val="4073"/>
              </a:lnSpc>
            </a:pPr>
            <a:r>
              <a:rPr lang="en-US" sz="2951" spc="289" dirty="0">
                <a:solidFill>
                  <a:srgbClr val="231F20"/>
                </a:solidFill>
                <a:latin typeface="DM Sans Bold"/>
              </a:rPr>
              <a:t>(2023)</a:t>
            </a:r>
          </a:p>
        </p:txBody>
      </p:sp>
      <p:sp>
        <p:nvSpPr>
          <p:cNvPr id="31" name="TextBox 31"/>
          <p:cNvSpPr txBox="1"/>
          <p:nvPr/>
        </p:nvSpPr>
        <p:spPr>
          <a:xfrm>
            <a:off x="12788243" y="7215333"/>
            <a:ext cx="5300274" cy="2244204"/>
          </a:xfrm>
          <a:prstGeom prst="rect">
            <a:avLst/>
          </a:prstGeom>
        </p:spPr>
        <p:txBody>
          <a:bodyPr wrap="square" lIns="0" tIns="0" rIns="0" bIns="0" rtlCol="0" anchor="t">
            <a:spAutoFit/>
          </a:bodyPr>
          <a:lstStyle/>
          <a:p>
            <a:pPr>
              <a:lnSpc>
                <a:spcPts val="2545"/>
              </a:lnSpc>
            </a:pPr>
            <a:r>
              <a:rPr lang="en-US" sz="2400" spc="180" dirty="0">
                <a:solidFill>
                  <a:srgbClr val="231F20"/>
                </a:solidFill>
                <a:latin typeface="Times New Roman" panose="02020603050405020304" pitchFamily="18" charset="0"/>
                <a:cs typeface="Times New Roman" panose="02020603050405020304" pitchFamily="18" charset="0"/>
              </a:rPr>
              <a:t>The scope of this research includes a through literature on SMS classification and AI technologies in order to identify the most appropriate methods and techinques for building the classification model.</a:t>
            </a:r>
          </a:p>
        </p:txBody>
      </p:sp>
      <p:sp>
        <p:nvSpPr>
          <p:cNvPr id="32" name="TextBox 32"/>
          <p:cNvSpPr txBox="1"/>
          <p:nvPr/>
        </p:nvSpPr>
        <p:spPr>
          <a:xfrm>
            <a:off x="12644359" y="6015681"/>
            <a:ext cx="5451263" cy="1028230"/>
          </a:xfrm>
          <a:prstGeom prst="rect">
            <a:avLst/>
          </a:prstGeom>
        </p:spPr>
        <p:txBody>
          <a:bodyPr wrap="square" lIns="0" tIns="0" rIns="0" bIns="0" rtlCol="0" anchor="t">
            <a:spAutoFit/>
          </a:bodyPr>
          <a:lstStyle/>
          <a:p>
            <a:pPr algn="ctr">
              <a:lnSpc>
                <a:spcPts val="4073"/>
              </a:lnSpc>
            </a:pPr>
            <a:r>
              <a:rPr lang="en-US" sz="2951" spc="289" dirty="0">
                <a:solidFill>
                  <a:srgbClr val="231F20"/>
                </a:solidFill>
                <a:latin typeface="DM Sans Bold"/>
              </a:rPr>
              <a:t>Mandar Shivajihanchate</a:t>
            </a:r>
          </a:p>
          <a:p>
            <a:pPr algn="ctr">
              <a:lnSpc>
                <a:spcPts val="4073"/>
              </a:lnSpc>
            </a:pPr>
            <a:r>
              <a:rPr lang="en-US" sz="2951" spc="289" dirty="0">
                <a:solidFill>
                  <a:srgbClr val="231F20"/>
                </a:solidFill>
                <a:latin typeface="DM Sans Bold"/>
              </a:rPr>
              <a:t>(2023)</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 y="1412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5" name="Group 5"/>
          <p:cNvGrpSpPr/>
          <p:nvPr/>
        </p:nvGrpSpPr>
        <p:grpSpPr>
          <a:xfrm>
            <a:off x="11885510" y="5022038"/>
            <a:ext cx="4607079" cy="5378870"/>
            <a:chOff x="0" y="-57150"/>
            <a:chExt cx="1433389" cy="1673514"/>
          </a:xfrm>
        </p:grpSpPr>
        <p:sp>
          <p:nvSpPr>
            <p:cNvPr id="6" name="Freeform 6"/>
            <p:cNvSpPr/>
            <p:nvPr/>
          </p:nvSpPr>
          <p:spPr>
            <a:xfrm>
              <a:off x="0" y="0"/>
              <a:ext cx="1433389" cy="1616364"/>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sp>
      <p:sp>
        <p:nvSpPr>
          <p:cNvPr id="12" name="Freeform 12"/>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sp>
      <p:grpSp>
        <p:nvGrpSpPr>
          <p:cNvPr id="13" name="Group 13"/>
          <p:cNvGrpSpPr/>
          <p:nvPr/>
        </p:nvGrpSpPr>
        <p:grpSpPr>
          <a:xfrm>
            <a:off x="2110202" y="4500588"/>
            <a:ext cx="4607079" cy="5857594"/>
            <a:chOff x="-81349" y="-57150"/>
            <a:chExt cx="1433389" cy="1411748"/>
          </a:xfrm>
        </p:grpSpPr>
        <p:sp>
          <p:nvSpPr>
            <p:cNvPr id="14" name="Freeform 14"/>
            <p:cNvSpPr/>
            <p:nvPr/>
          </p:nvSpPr>
          <p:spPr>
            <a:xfrm>
              <a:off x="-81349" y="82873"/>
              <a:ext cx="1433389"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21316" y="3653528"/>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3072452" y="3653528"/>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8" name="TextBox 28"/>
          <p:cNvSpPr txBox="1"/>
          <p:nvPr/>
        </p:nvSpPr>
        <p:spPr>
          <a:xfrm>
            <a:off x="1905001" y="332274"/>
            <a:ext cx="14173200" cy="2031325"/>
          </a:xfrm>
          <a:prstGeom prst="rect">
            <a:avLst/>
          </a:prstGeom>
        </p:spPr>
        <p:txBody>
          <a:bodyPr wrap="square" lIns="0" tIns="0" rIns="0" bIns="0" rtlCol="0" anchor="t">
            <a:spAutoFit/>
          </a:bodyPr>
          <a:lstStyle/>
          <a:p>
            <a:pPr marL="0" lvl="0" indent="0" algn="ctr">
              <a:spcBef>
                <a:spcPct val="0"/>
              </a:spcBef>
            </a:pPr>
            <a:r>
              <a:rPr lang="en-GB" sz="6600" b="1" dirty="0">
                <a:latin typeface="Cambria" panose="02040503050406030204" pitchFamily="18" charset="0"/>
                <a:ea typeface="Cambria" panose="02040503050406030204" pitchFamily="18" charset="0"/>
              </a:rPr>
              <a:t>SYSTEM REQUIREMENTS SPECIFICATIONS</a:t>
            </a:r>
            <a:endParaRPr lang="en-US" sz="6600" spc="924" dirty="0">
              <a:solidFill>
                <a:srgbClr val="231F20"/>
              </a:solidFill>
              <a:latin typeface="Oswald Bold"/>
            </a:endParaRPr>
          </a:p>
        </p:txBody>
      </p:sp>
      <p:sp>
        <p:nvSpPr>
          <p:cNvPr id="29" name="TextBox 29"/>
          <p:cNvSpPr txBox="1"/>
          <p:nvPr/>
        </p:nvSpPr>
        <p:spPr>
          <a:xfrm>
            <a:off x="2574589" y="5624704"/>
            <a:ext cx="3542623" cy="909480"/>
          </a:xfrm>
          <a:prstGeom prst="rect">
            <a:avLst/>
          </a:prstGeom>
        </p:spPr>
        <p:txBody>
          <a:bodyPr lIns="0" tIns="0" rIns="0" bIns="0" rtlCol="0" anchor="t">
            <a:spAutoFit/>
          </a:bodyPr>
          <a:lstStyle/>
          <a:p>
            <a:pPr algn="ctr">
              <a:lnSpc>
                <a:spcPts val="2377"/>
              </a:lnSpc>
            </a:pPr>
            <a:r>
              <a:rPr lang="en-GB" sz="2400" b="1" dirty="0">
                <a:solidFill>
                  <a:schemeClr val="bg1"/>
                </a:solidFill>
                <a:latin typeface="Cambria" panose="02040503050406030204" pitchFamily="18" charset="0"/>
                <a:ea typeface="Cambria" panose="02040503050406030204" pitchFamily="18" charset="0"/>
              </a:rPr>
              <a:t>HARDWARE REQUIREMENTS</a:t>
            </a:r>
            <a:endParaRPr lang="en-IN" sz="2400" b="1" dirty="0">
              <a:solidFill>
                <a:schemeClr val="bg1"/>
              </a:solidFill>
              <a:latin typeface="Cambria" panose="02040503050406030204" pitchFamily="18" charset="0"/>
              <a:ea typeface="Cambria" panose="02040503050406030204" pitchFamily="18" charset="0"/>
            </a:endParaRPr>
          </a:p>
          <a:p>
            <a:pPr algn="ctr">
              <a:lnSpc>
                <a:spcPts val="2377"/>
              </a:lnSpc>
            </a:pPr>
            <a:endParaRPr lang="en-US" sz="1722" spc="168" dirty="0">
              <a:solidFill>
                <a:schemeClr val="bg1"/>
              </a:solidFill>
              <a:latin typeface="DM Sans"/>
            </a:endParaRPr>
          </a:p>
        </p:txBody>
      </p:sp>
      <p:sp>
        <p:nvSpPr>
          <p:cNvPr id="31" name="TextBox 31"/>
          <p:cNvSpPr txBox="1"/>
          <p:nvPr/>
        </p:nvSpPr>
        <p:spPr>
          <a:xfrm>
            <a:off x="12439299" y="5591863"/>
            <a:ext cx="3542623" cy="909480"/>
          </a:xfrm>
          <a:prstGeom prst="rect">
            <a:avLst/>
          </a:prstGeom>
        </p:spPr>
        <p:txBody>
          <a:bodyPr lIns="0" tIns="0" rIns="0" bIns="0" rtlCol="0" anchor="t">
            <a:spAutoFit/>
          </a:bodyPr>
          <a:lstStyle/>
          <a:p>
            <a:pPr algn="ctr">
              <a:lnSpc>
                <a:spcPts val="2377"/>
              </a:lnSpc>
            </a:pPr>
            <a:r>
              <a:rPr lang="en-GB" sz="2400" b="1" dirty="0">
                <a:solidFill>
                  <a:schemeClr val="bg1"/>
                </a:solidFill>
                <a:latin typeface="Cambria" panose="02040503050406030204" pitchFamily="18" charset="0"/>
                <a:ea typeface="Cambria" panose="02040503050406030204" pitchFamily="18" charset="0"/>
              </a:rPr>
              <a:t>SOFTWARE REQUIREMENTS</a:t>
            </a:r>
            <a:endParaRPr lang="en-IN" sz="2400" b="1" dirty="0">
              <a:solidFill>
                <a:schemeClr val="bg1"/>
              </a:solidFill>
              <a:latin typeface="Cambria" panose="02040503050406030204" pitchFamily="18" charset="0"/>
              <a:ea typeface="Cambria" panose="02040503050406030204" pitchFamily="18" charset="0"/>
            </a:endParaRPr>
          </a:p>
          <a:p>
            <a:pPr algn="ctr">
              <a:lnSpc>
                <a:spcPts val="2377"/>
              </a:lnSpc>
            </a:pPr>
            <a:endParaRPr lang="en-US" sz="1722" spc="168" dirty="0">
              <a:solidFill>
                <a:schemeClr val="bg1"/>
              </a:solidFill>
              <a:latin typeface="DM Sans"/>
            </a:endParaRPr>
          </a:p>
        </p:txBody>
      </p:sp>
      <p:sp>
        <p:nvSpPr>
          <p:cNvPr id="32" name="TextBox 32"/>
          <p:cNvSpPr txBox="1"/>
          <p:nvPr/>
        </p:nvSpPr>
        <p:spPr>
          <a:xfrm>
            <a:off x="2410058" y="6563393"/>
            <a:ext cx="3838342" cy="2957669"/>
          </a:xfrm>
          <a:prstGeom prst="rect">
            <a:avLst/>
          </a:prstGeom>
        </p:spPr>
        <p:txBody>
          <a:bodyPr wrap="square" lIns="0" tIns="0" rIns="0" bIns="0" rtlCol="0" anchor="t">
            <a:spAutoFit/>
          </a:bodyPr>
          <a:lstStyle/>
          <a:p>
            <a:r>
              <a:rPr lang="en-US" sz="3200" b="1" dirty="0">
                <a:solidFill>
                  <a:schemeClr val="bg1"/>
                </a:solidFill>
                <a:latin typeface="Cambria" panose="02040503050406030204" pitchFamily="18" charset="0"/>
                <a:ea typeface="Cambria" panose="02040503050406030204" pitchFamily="18" charset="0"/>
              </a:rPr>
              <a:t> RAM:</a:t>
            </a:r>
            <a:r>
              <a:rPr lang="en-US" sz="3200" dirty="0">
                <a:solidFill>
                  <a:schemeClr val="bg1"/>
                </a:solidFill>
                <a:latin typeface="Cambria" panose="02040503050406030204" pitchFamily="18" charset="0"/>
                <a:ea typeface="Cambria" panose="02040503050406030204" pitchFamily="18" charset="0"/>
              </a:rPr>
              <a:t> 4GB </a:t>
            </a:r>
          </a:p>
          <a:p>
            <a:pPr marL="0" fontAlgn="t">
              <a:spcBef>
                <a:spcPts val="0"/>
              </a:spcBef>
              <a:spcAft>
                <a:spcPts val="0"/>
              </a:spcAft>
            </a:pPr>
            <a:r>
              <a:rPr lang="en-IN" sz="32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Processor :</a:t>
            </a:r>
            <a:r>
              <a:rPr lang="en-IN" sz="3200" dirty="0">
                <a:solidFill>
                  <a:schemeClr val="bg1"/>
                </a:solidFill>
                <a:latin typeface="Cambria" panose="02040503050406030204" pitchFamily="18" charset="0"/>
                <a:ea typeface="Cambria" panose="02040503050406030204" pitchFamily="18" charset="0"/>
              </a:rPr>
              <a:t> </a:t>
            </a:r>
            <a:r>
              <a:rPr lang="en-US" sz="3200" b="1" dirty="0">
                <a:solidFill>
                  <a:schemeClr val="bg1"/>
                </a:solidFill>
              </a:rPr>
              <a:t>Processor</a:t>
            </a:r>
            <a:r>
              <a:rPr lang="en-US" sz="3200" dirty="0">
                <a:solidFill>
                  <a:schemeClr val="bg1"/>
                </a:solidFill>
              </a:rPr>
              <a:t>: A modern processor (e.g., Intel Core i5 or equivalent).</a:t>
            </a:r>
            <a:endParaRPr lang="en-IN" sz="3200" i="0" u="none" strike="noStrike" dirty="0">
              <a:solidFill>
                <a:schemeClr val="bg1"/>
              </a:solidFill>
              <a:effectLst/>
              <a:latin typeface="Cambria" panose="02040503050406030204" pitchFamily="18" charset="0"/>
              <a:ea typeface="Cambria" panose="02040503050406030204" pitchFamily="18" charset="0"/>
            </a:endParaRPr>
          </a:p>
          <a:p>
            <a:pPr marL="0" lvl="0" indent="0" algn="ctr">
              <a:lnSpc>
                <a:spcPts val="4208"/>
              </a:lnSpc>
              <a:spcBef>
                <a:spcPct val="0"/>
              </a:spcBef>
            </a:pPr>
            <a:endParaRPr lang="en-US" sz="3049" spc="298" dirty="0">
              <a:solidFill>
                <a:srgbClr val="FDFBFB"/>
              </a:solidFill>
              <a:latin typeface="Oswald"/>
              <a:ea typeface="Oswald"/>
            </a:endParaRPr>
          </a:p>
        </p:txBody>
      </p:sp>
      <p:sp>
        <p:nvSpPr>
          <p:cNvPr id="34" name="TextBox 34"/>
          <p:cNvSpPr txBox="1"/>
          <p:nvPr/>
        </p:nvSpPr>
        <p:spPr>
          <a:xfrm>
            <a:off x="12041346" y="6428195"/>
            <a:ext cx="4840766" cy="4434997"/>
          </a:xfrm>
          <a:prstGeom prst="rect">
            <a:avLst/>
          </a:prstGeom>
        </p:spPr>
        <p:txBody>
          <a:bodyPr wrap="square" lIns="0" tIns="0" rIns="0" bIns="0" rtlCol="0" anchor="t">
            <a:spAutoFit/>
          </a:bodyPr>
          <a:lstStyle/>
          <a:p>
            <a:r>
              <a:rPr lang="en-US" sz="3200" b="1" dirty="0">
                <a:solidFill>
                  <a:schemeClr val="bg1"/>
                </a:solidFill>
                <a:latin typeface="Cambria" panose="02040503050406030204" pitchFamily="18" charset="0"/>
                <a:ea typeface="Cambria" panose="02040503050406030204" pitchFamily="18" charset="0"/>
              </a:rPr>
              <a:t>OS:</a:t>
            </a:r>
            <a:r>
              <a:rPr lang="en-US" sz="3200" dirty="0">
                <a:solidFill>
                  <a:schemeClr val="bg1"/>
                </a:solidFill>
                <a:latin typeface="Cambria" panose="02040503050406030204" pitchFamily="18" charset="0"/>
                <a:ea typeface="Cambria" panose="02040503050406030204" pitchFamily="18" charset="0"/>
              </a:rPr>
              <a:t> Windows 10 or later.</a:t>
            </a:r>
          </a:p>
          <a:p>
            <a:r>
              <a:rPr lang="en-US" sz="3200" b="1" dirty="0">
                <a:solidFill>
                  <a:schemeClr val="bg1"/>
                </a:solidFill>
                <a:latin typeface="Cambria" panose="02040503050406030204" pitchFamily="18" charset="0"/>
                <a:ea typeface="Cambria" panose="02040503050406030204" pitchFamily="18" charset="0"/>
              </a:rPr>
              <a:t>Language used</a:t>
            </a:r>
            <a:r>
              <a:rPr lang="en-US" sz="3200" dirty="0">
                <a:solidFill>
                  <a:schemeClr val="bg1"/>
                </a:solidFill>
                <a:latin typeface="Cambria" panose="02040503050406030204" pitchFamily="18" charset="0"/>
                <a:ea typeface="Cambria" panose="02040503050406030204" pitchFamily="18" charset="0"/>
              </a:rPr>
              <a:t>: </a:t>
            </a:r>
          </a:p>
          <a:p>
            <a:r>
              <a:rPr lang="en-IN" sz="3200" b="1" dirty="0">
                <a:solidFill>
                  <a:schemeClr val="bg1"/>
                </a:solidFill>
                <a:latin typeface="Cambria" panose="02040503050406030204" pitchFamily="18" charset="0"/>
                <a:ea typeface="Cambria" panose="02040503050406030204" pitchFamily="18" charset="0"/>
              </a:rPr>
              <a:t>IDE</a:t>
            </a:r>
            <a:r>
              <a:rPr lang="en-US" sz="3200" dirty="0">
                <a:solidFill>
                  <a:schemeClr val="bg1"/>
                </a:solidFill>
                <a:latin typeface="Cambria" panose="02040503050406030204" pitchFamily="18" charset="0"/>
                <a:ea typeface="Cambria" panose="02040503050406030204" pitchFamily="18" charset="0"/>
              </a:rPr>
              <a:t>: Python.</a:t>
            </a:r>
          </a:p>
          <a:p>
            <a:r>
              <a:rPr lang="en-US" sz="3200" dirty="0">
                <a:solidFill>
                  <a:schemeClr val="bg1"/>
                </a:solidFill>
                <a:latin typeface="Cambria" panose="02040503050406030204" pitchFamily="18" charset="0"/>
                <a:ea typeface="Cambria" panose="02040503050406030204" pitchFamily="18" charset="0"/>
              </a:rPr>
              <a:t>Google </a:t>
            </a:r>
            <a:r>
              <a:rPr lang="en-US" sz="3200" dirty="0" err="1">
                <a:solidFill>
                  <a:schemeClr val="bg1"/>
                </a:solidFill>
                <a:latin typeface="Cambria" panose="02040503050406030204" pitchFamily="18" charset="0"/>
                <a:ea typeface="Cambria" panose="02040503050406030204" pitchFamily="18" charset="0"/>
              </a:rPr>
              <a:t>Colabratery</a:t>
            </a:r>
            <a:r>
              <a:rPr lang="en-US" sz="3200" dirty="0">
                <a:solidFill>
                  <a:schemeClr val="bg1"/>
                </a:solidFill>
                <a:latin typeface="Cambria" panose="02040503050406030204" pitchFamily="18" charset="0"/>
                <a:ea typeface="Cambria" panose="02040503050406030204" pitchFamily="18" charset="0"/>
              </a:rPr>
              <a:t> </a:t>
            </a:r>
          </a:p>
          <a:p>
            <a:r>
              <a:rPr lang="en-US" sz="3200" dirty="0">
                <a:solidFill>
                  <a:schemeClr val="bg1"/>
                </a:solidFill>
                <a:latin typeface="Cambria" panose="02040503050406030204" pitchFamily="18" charset="0"/>
                <a:ea typeface="Cambria" panose="02040503050406030204" pitchFamily="18" charset="0"/>
              </a:rPr>
              <a:t>libraries imported</a:t>
            </a:r>
          </a:p>
          <a:p>
            <a:r>
              <a:rPr lang="en-US" sz="3200" dirty="0" err="1">
                <a:solidFill>
                  <a:schemeClr val="bg1"/>
                </a:solidFill>
                <a:latin typeface="Cambria" panose="02040503050406030204" pitchFamily="18" charset="0"/>
                <a:ea typeface="Cambria" panose="02040503050406030204" pitchFamily="18" charset="0"/>
              </a:rPr>
              <a:t>Numpy</a:t>
            </a:r>
            <a:endParaRPr lang="en-US" sz="3200" dirty="0">
              <a:solidFill>
                <a:schemeClr val="bg1"/>
              </a:solidFill>
              <a:latin typeface="Cambria" panose="02040503050406030204" pitchFamily="18" charset="0"/>
              <a:ea typeface="Cambria" panose="02040503050406030204" pitchFamily="18" charset="0"/>
            </a:endParaRPr>
          </a:p>
          <a:p>
            <a:r>
              <a:rPr lang="en-US" sz="3200" dirty="0">
                <a:solidFill>
                  <a:schemeClr val="bg1"/>
                </a:solidFill>
                <a:latin typeface="Cambria" panose="02040503050406030204" pitchFamily="18" charset="0"/>
                <a:ea typeface="Cambria" panose="02040503050406030204" pitchFamily="18" charset="0"/>
              </a:rPr>
              <a:t>Pandas</a:t>
            </a:r>
          </a:p>
          <a:p>
            <a:r>
              <a:rPr lang="en-US" sz="3200" dirty="0" err="1">
                <a:solidFill>
                  <a:schemeClr val="bg1"/>
                </a:solidFill>
                <a:latin typeface="Cambria" panose="02040503050406030204" pitchFamily="18" charset="0"/>
                <a:ea typeface="Cambria" panose="02040503050406030204" pitchFamily="18" charset="0"/>
              </a:rPr>
              <a:t>Streamlit</a:t>
            </a:r>
            <a:endParaRPr lang="en-IN" sz="3200" dirty="0">
              <a:solidFill>
                <a:schemeClr val="bg1"/>
              </a:solidFill>
              <a:latin typeface="Cambria" panose="02040503050406030204" pitchFamily="18" charset="0"/>
              <a:ea typeface="Cambria" panose="02040503050406030204" pitchFamily="18" charset="0"/>
            </a:endParaRPr>
          </a:p>
          <a:p>
            <a:pPr marL="0" lvl="0" indent="0" algn="ctr">
              <a:lnSpc>
                <a:spcPts val="4208"/>
              </a:lnSpc>
              <a:spcBef>
                <a:spcPct val="0"/>
              </a:spcBef>
            </a:pPr>
            <a:endParaRPr lang="en-US" sz="3049" spc="298" dirty="0">
              <a:solidFill>
                <a:schemeClr val="bg1"/>
              </a:solidFill>
              <a:latin typeface="Oswald"/>
              <a:ea typeface="Oswald"/>
            </a:endParaRPr>
          </a:p>
        </p:txBody>
      </p:sp>
      <p:pic>
        <p:nvPicPr>
          <p:cNvPr id="36" name="Picture 35">
            <a:extLst>
              <a:ext uri="{FF2B5EF4-FFF2-40B4-BE49-F238E27FC236}">
                <a16:creationId xmlns:a16="http://schemas.microsoft.com/office/drawing/2014/main" id="{2FD44E3C-64C5-3F9A-840B-C3B1703F5215}"/>
              </a:ext>
            </a:extLst>
          </p:cNvPr>
          <p:cNvPicPr>
            <a:picLocks noChangeAspect="1"/>
          </p:cNvPicPr>
          <p:nvPr/>
        </p:nvPicPr>
        <p:blipFill>
          <a:blip r:embed="rId6"/>
          <a:stretch>
            <a:fillRect/>
          </a:stretch>
        </p:blipFill>
        <p:spPr>
          <a:xfrm>
            <a:off x="3713197" y="4002049"/>
            <a:ext cx="1250563" cy="1250563"/>
          </a:xfrm>
          <a:prstGeom prst="rect">
            <a:avLst/>
          </a:prstGeom>
        </p:spPr>
      </p:pic>
      <p:pic>
        <p:nvPicPr>
          <p:cNvPr id="38" name="Picture 37">
            <a:extLst>
              <a:ext uri="{FF2B5EF4-FFF2-40B4-BE49-F238E27FC236}">
                <a16:creationId xmlns:a16="http://schemas.microsoft.com/office/drawing/2014/main" id="{83971ADC-435A-F95F-F6DA-2099AEDA9B17}"/>
              </a:ext>
            </a:extLst>
          </p:cNvPr>
          <p:cNvPicPr>
            <a:picLocks noChangeAspect="1"/>
          </p:cNvPicPr>
          <p:nvPr/>
        </p:nvPicPr>
        <p:blipFill>
          <a:blip r:embed="rId7"/>
          <a:stretch>
            <a:fillRect/>
          </a:stretch>
        </p:blipFill>
        <p:spPr>
          <a:xfrm>
            <a:off x="13565153" y="3977772"/>
            <a:ext cx="1009650" cy="12279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838200" y="256995"/>
            <a:ext cx="8904094" cy="1448410"/>
          </a:xfrm>
          <a:prstGeom prst="rect">
            <a:avLst/>
          </a:prstGeom>
        </p:spPr>
        <p:txBody>
          <a:bodyPr lIns="0" tIns="0" rIns="0" bIns="0" rtlCol="0" anchor="t">
            <a:spAutoFit/>
          </a:bodyPr>
          <a:lstStyle/>
          <a:p>
            <a:pPr marL="0" lvl="0" indent="0" algn="ctr">
              <a:lnSpc>
                <a:spcPts val="13015"/>
              </a:lnSpc>
              <a:spcBef>
                <a:spcPct val="0"/>
              </a:spcBef>
            </a:pPr>
            <a:r>
              <a:rPr lang="en-US" sz="6600" spc="924" dirty="0">
                <a:solidFill>
                  <a:srgbClr val="231F20"/>
                </a:solidFill>
                <a:latin typeface="Oswald Bold"/>
              </a:rPr>
              <a:t>DESIGN</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5EF1A97-15B2-961E-44D0-C080B573355D}"/>
              </a:ext>
            </a:extLst>
          </p:cNvPr>
          <p:cNvSpPr txBox="1"/>
          <p:nvPr/>
        </p:nvSpPr>
        <p:spPr>
          <a:xfrm>
            <a:off x="6739935" y="8343900"/>
            <a:ext cx="4060718" cy="523220"/>
          </a:xfrm>
          <a:prstGeom prst="rect">
            <a:avLst/>
          </a:prstGeom>
          <a:noFill/>
        </p:spPr>
        <p:txBody>
          <a:bodyPr wrap="square" rtlCol="0">
            <a:spAutoFit/>
          </a:bodyPr>
          <a:lstStyle/>
          <a:p>
            <a:r>
              <a:rPr lang="en-US" sz="2800" b="1" dirty="0">
                <a:latin typeface=" times new roman"/>
              </a:rPr>
              <a:t> Fig : </a:t>
            </a:r>
            <a:r>
              <a:rPr lang="en-US" sz="2800" dirty="0">
                <a:latin typeface=" times new roman"/>
              </a:rPr>
              <a:t>Data flow Diagram</a:t>
            </a:r>
          </a:p>
        </p:txBody>
      </p:sp>
      <p:pic>
        <p:nvPicPr>
          <p:cNvPr id="2" name="Picture 1">
            <a:extLst>
              <a:ext uri="{FF2B5EF4-FFF2-40B4-BE49-F238E27FC236}">
                <a16:creationId xmlns:a16="http://schemas.microsoft.com/office/drawing/2014/main" id="{79F8A54D-94CB-6E8B-2B95-856A48DB6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375" y="952500"/>
            <a:ext cx="4637839" cy="739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58C4C67-1363-DC51-F016-D82C025FB642}"/>
              </a:ext>
            </a:extLst>
          </p:cNvPr>
          <p:cNvGrpSpPr/>
          <p:nvPr/>
        </p:nvGrpSpPr>
        <p:grpSpPr>
          <a:xfrm>
            <a:off x="5806440" y="495300"/>
            <a:ext cx="6675120" cy="8100060"/>
            <a:chOff x="5699760" y="1211580"/>
            <a:chExt cx="6675120" cy="8100060"/>
          </a:xfrm>
        </p:grpSpPr>
        <p:sp>
          <p:nvSpPr>
            <p:cNvPr id="2" name="Rectangle 1">
              <a:extLst>
                <a:ext uri="{FF2B5EF4-FFF2-40B4-BE49-F238E27FC236}">
                  <a16:creationId xmlns:a16="http://schemas.microsoft.com/office/drawing/2014/main" id="{A6B727F1-DE16-C9EB-0C35-2899E36E4A96}"/>
                </a:ext>
              </a:extLst>
            </p:cNvPr>
            <p:cNvSpPr/>
            <p:nvPr/>
          </p:nvSpPr>
          <p:spPr>
            <a:xfrm>
              <a:off x="5699760" y="1211580"/>
              <a:ext cx="6629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imes New Roman" panose="02020603050405020304" pitchFamily="18" charset="0"/>
                  <a:cs typeface="Times New Roman" panose="02020603050405020304" pitchFamily="18" charset="0"/>
                </a:rPr>
                <a:t>Data Collection</a:t>
              </a:r>
              <a:endParaRPr lang="en-IN" sz="32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83628D0-0943-7BB1-180D-DCC08EE28AD2}"/>
                </a:ext>
              </a:extLst>
            </p:cNvPr>
            <p:cNvSpPr/>
            <p:nvPr/>
          </p:nvSpPr>
          <p:spPr>
            <a:xfrm>
              <a:off x="5730240" y="3040380"/>
              <a:ext cx="6629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imes New Roman" panose="02020603050405020304" pitchFamily="18" charset="0"/>
                  <a:cs typeface="Times New Roman" panose="02020603050405020304" pitchFamily="18" charset="0"/>
                </a:rPr>
                <a:t>Data Cleaning</a:t>
              </a:r>
              <a:endParaRPr lang="en-IN" sz="3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6EC24D3-1BA7-70F4-03D7-F20D04E2755E}"/>
                </a:ext>
              </a:extLst>
            </p:cNvPr>
            <p:cNvSpPr/>
            <p:nvPr/>
          </p:nvSpPr>
          <p:spPr>
            <a:xfrm>
              <a:off x="5730240" y="4838700"/>
              <a:ext cx="6629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imes New Roman" panose="02020603050405020304" pitchFamily="18" charset="0"/>
                  <a:cs typeface="Times New Roman" panose="02020603050405020304" pitchFamily="18" charset="0"/>
                </a:rPr>
                <a:t>Generating Testing and training data</a:t>
              </a:r>
              <a:endParaRPr lang="en-IN" sz="3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638E75B-17DE-E2C7-9938-0B375F82978B}"/>
                </a:ext>
              </a:extLst>
            </p:cNvPr>
            <p:cNvSpPr/>
            <p:nvPr/>
          </p:nvSpPr>
          <p:spPr>
            <a:xfrm>
              <a:off x="5730240" y="6637020"/>
              <a:ext cx="6629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imes New Roman" panose="02020603050405020304" pitchFamily="18" charset="0"/>
                  <a:cs typeface="Times New Roman" panose="02020603050405020304" pitchFamily="18" charset="0"/>
                </a:rPr>
                <a:t>Generating word cloud vector</a:t>
              </a:r>
              <a:endParaRPr lang="en-IN" sz="3200" dirty="0"/>
            </a:p>
          </p:txBody>
        </p:sp>
        <p:cxnSp>
          <p:nvCxnSpPr>
            <p:cNvPr id="7" name="Straight Arrow Connector 6">
              <a:extLst>
                <a:ext uri="{FF2B5EF4-FFF2-40B4-BE49-F238E27FC236}">
                  <a16:creationId xmlns:a16="http://schemas.microsoft.com/office/drawing/2014/main" id="{7158DC6C-E826-359F-1335-98449B0C899D}"/>
                </a:ext>
              </a:extLst>
            </p:cNvPr>
            <p:cNvCxnSpPr>
              <a:stCxn id="2" idx="2"/>
              <a:endCxn id="3" idx="0"/>
            </p:cNvCxnSpPr>
            <p:nvPr/>
          </p:nvCxnSpPr>
          <p:spPr>
            <a:xfrm>
              <a:off x="9014460" y="2125980"/>
              <a:ext cx="30480" cy="914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94156509-DE2F-703B-4235-7E0C72069817}"/>
                </a:ext>
              </a:extLst>
            </p:cNvPr>
            <p:cNvCxnSpPr>
              <a:cxnSpLocks/>
              <a:stCxn id="4" idx="2"/>
              <a:endCxn id="5" idx="0"/>
            </p:cNvCxnSpPr>
            <p:nvPr/>
          </p:nvCxnSpPr>
          <p:spPr>
            <a:xfrm>
              <a:off x="9044940" y="5753100"/>
              <a:ext cx="0" cy="8839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9994FC6A-C186-58CA-098F-9105E4CC4CC8}"/>
                </a:ext>
              </a:extLst>
            </p:cNvPr>
            <p:cNvCxnSpPr>
              <a:cxnSpLocks/>
              <a:stCxn id="3" idx="2"/>
              <a:endCxn id="4" idx="0"/>
            </p:cNvCxnSpPr>
            <p:nvPr/>
          </p:nvCxnSpPr>
          <p:spPr>
            <a:xfrm>
              <a:off x="9044940" y="3954780"/>
              <a:ext cx="0" cy="8839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4F6A16BA-0EBC-D7D0-B916-B45071566134}"/>
                </a:ext>
              </a:extLst>
            </p:cNvPr>
            <p:cNvSpPr/>
            <p:nvPr/>
          </p:nvSpPr>
          <p:spPr>
            <a:xfrm>
              <a:off x="5745480" y="8397240"/>
              <a:ext cx="6629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Predictions based on SMS input</a:t>
              </a:r>
              <a:endParaRPr lang="en-IN" sz="3200" dirty="0"/>
            </a:p>
          </p:txBody>
        </p:sp>
        <p:cxnSp>
          <p:nvCxnSpPr>
            <p:cNvPr id="28" name="Straight Arrow Connector 27">
              <a:extLst>
                <a:ext uri="{FF2B5EF4-FFF2-40B4-BE49-F238E27FC236}">
                  <a16:creationId xmlns:a16="http://schemas.microsoft.com/office/drawing/2014/main" id="{48BC8AF6-979C-6C99-2934-6A3361051191}"/>
                </a:ext>
              </a:extLst>
            </p:cNvPr>
            <p:cNvCxnSpPr>
              <a:cxnSpLocks/>
              <a:stCxn id="5" idx="2"/>
              <a:endCxn id="27" idx="0"/>
            </p:cNvCxnSpPr>
            <p:nvPr/>
          </p:nvCxnSpPr>
          <p:spPr>
            <a:xfrm>
              <a:off x="9044940" y="7551420"/>
              <a:ext cx="15240" cy="8458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33" name="TextBox 32">
            <a:extLst>
              <a:ext uri="{FF2B5EF4-FFF2-40B4-BE49-F238E27FC236}">
                <a16:creationId xmlns:a16="http://schemas.microsoft.com/office/drawing/2014/main" id="{94724A0C-B561-8B0C-E2B5-0FE3464DCDD7}"/>
              </a:ext>
            </a:extLst>
          </p:cNvPr>
          <p:cNvSpPr txBox="1"/>
          <p:nvPr/>
        </p:nvSpPr>
        <p:spPr>
          <a:xfrm>
            <a:off x="5791200" y="9105900"/>
            <a:ext cx="67818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Fig : Work flow Diagram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837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D91995-C850-BD32-082E-BFDC0F9F6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14301"/>
            <a:ext cx="8772525" cy="10172699"/>
          </a:xfrm>
          <a:prstGeom prst="rect">
            <a:avLst/>
          </a:prstGeom>
        </p:spPr>
      </p:pic>
      <p:sp>
        <p:nvSpPr>
          <p:cNvPr id="4" name="TextBox 3">
            <a:extLst>
              <a:ext uri="{FF2B5EF4-FFF2-40B4-BE49-F238E27FC236}">
                <a16:creationId xmlns:a16="http://schemas.microsoft.com/office/drawing/2014/main" id="{45F71339-7E34-8BCA-6976-F4977C21652C}"/>
              </a:ext>
            </a:extLst>
          </p:cNvPr>
          <p:cNvSpPr txBox="1"/>
          <p:nvPr/>
        </p:nvSpPr>
        <p:spPr>
          <a:xfrm>
            <a:off x="457200" y="495300"/>
            <a:ext cx="6324600" cy="1107996"/>
          </a:xfrm>
          <a:prstGeom prst="rect">
            <a:avLst/>
          </a:prstGeom>
          <a:noFill/>
        </p:spPr>
        <p:txBody>
          <a:bodyPr wrap="square" rtlCol="0">
            <a:spAutoFit/>
          </a:bodyPr>
          <a:lstStyle/>
          <a:p>
            <a:r>
              <a:rPr lang="en-IN" sz="6600" b="1" dirty="0">
                <a:latin typeface="Oswald" panose="00000500000000000000" pitchFamily="2" charset="0"/>
              </a:rPr>
              <a:t>CLASS DIAGRAM</a:t>
            </a:r>
          </a:p>
        </p:txBody>
      </p:sp>
    </p:spTree>
    <p:extLst>
      <p:ext uri="{BB962C8B-B14F-4D97-AF65-F5344CB8AC3E}">
        <p14:creationId xmlns:p14="http://schemas.microsoft.com/office/powerpoint/2010/main" val="301444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7E1CDB-38C4-9960-1C7E-5CC8AC54C1EC}"/>
              </a:ext>
            </a:extLst>
          </p:cNvPr>
          <p:cNvSpPr txBox="1"/>
          <p:nvPr/>
        </p:nvSpPr>
        <p:spPr>
          <a:xfrm>
            <a:off x="3687573" y="1562100"/>
            <a:ext cx="9144000" cy="923330"/>
          </a:xfrm>
          <a:prstGeom prst="rect">
            <a:avLst/>
          </a:prstGeom>
          <a:noFill/>
        </p:spPr>
        <p:txBody>
          <a:bodyPr wrap="square">
            <a:spAutoFit/>
          </a:bodyPr>
          <a:lstStyle/>
          <a:p>
            <a:r>
              <a:rPr lang="en-US" sz="5400" spc="924" dirty="0">
                <a:solidFill>
                  <a:srgbClr val="231F20"/>
                </a:solidFill>
                <a:latin typeface="Oswald Bold"/>
              </a:rPr>
              <a:t>IMPLEME</a:t>
            </a:r>
            <a:r>
              <a:rPr lang="en-US" sz="5400" b="1" spc="924" dirty="0">
                <a:solidFill>
                  <a:srgbClr val="231F20"/>
                </a:solidFill>
                <a:latin typeface="Oswald Bold"/>
              </a:rPr>
              <a:t>NT</a:t>
            </a:r>
            <a:r>
              <a:rPr lang="en-US" sz="5400" spc="924" dirty="0">
                <a:solidFill>
                  <a:srgbClr val="231F20"/>
                </a:solidFill>
                <a:latin typeface="Oswald Bold"/>
              </a:rPr>
              <a:t>ATION</a:t>
            </a:r>
            <a:endParaRPr lang="en-US" sz="5400" dirty="0"/>
          </a:p>
        </p:txBody>
      </p:sp>
      <p:sp>
        <p:nvSpPr>
          <p:cNvPr id="8" name="TextBox 7">
            <a:extLst>
              <a:ext uri="{FF2B5EF4-FFF2-40B4-BE49-F238E27FC236}">
                <a16:creationId xmlns:a16="http://schemas.microsoft.com/office/drawing/2014/main" id="{F8829593-11ED-87A1-702A-3BDEBE42DCA4}"/>
              </a:ext>
            </a:extLst>
          </p:cNvPr>
          <p:cNvSpPr txBox="1"/>
          <p:nvPr/>
        </p:nvSpPr>
        <p:spPr>
          <a:xfrm>
            <a:off x="1447800" y="2485430"/>
            <a:ext cx="16230600" cy="5755422"/>
          </a:xfrm>
          <a:prstGeom prst="rect">
            <a:avLst/>
          </a:prstGeom>
          <a:noFill/>
        </p:spPr>
        <p:txBody>
          <a:bodyPr wrap="square" rtlCol="0">
            <a:spAutoFit/>
          </a:bodyPr>
          <a:lstStyle/>
          <a:p>
            <a:pPr marL="514350" indent="-514350">
              <a:lnSpc>
                <a:spcPct val="150000"/>
              </a:lnSpc>
              <a:buFont typeface="+mj-lt"/>
              <a:buAutoNum type="arabicPeriod"/>
            </a:pPr>
            <a:r>
              <a:rPr lang="en-US" sz="3200" b="1" dirty="0">
                <a:latin typeface=" times new roman"/>
              </a:rPr>
              <a:t>KNN Method: </a:t>
            </a:r>
            <a:r>
              <a:rPr lang="en-US" sz="3200" dirty="0">
                <a:latin typeface=" times new roman"/>
              </a:rPr>
              <a:t>It is important to examine a database in which the data points have been divided into a large number of distinct categories in order to anticipate the categorization of a new sample points.</a:t>
            </a:r>
          </a:p>
          <a:p>
            <a:pPr marL="514350" indent="-514350">
              <a:lnSpc>
                <a:spcPct val="150000"/>
              </a:lnSpc>
              <a:buFont typeface="+mj-lt"/>
              <a:buAutoNum type="arabicPeriod"/>
            </a:pPr>
            <a:r>
              <a:rPr lang="en-US" sz="3200" b="1" dirty="0">
                <a:latin typeface=" times new roman"/>
              </a:rPr>
              <a:t>Naïve Bayes algorithm: </a:t>
            </a:r>
            <a:r>
              <a:rPr lang="en-US" sz="3200" dirty="0">
                <a:latin typeface=" times new roman"/>
              </a:rPr>
              <a:t>It assumes that the features (SMS message) are independent of each other given the class label. Despite this strong independence assumption, Naive Bayes often performs for text classification tasks.</a:t>
            </a:r>
          </a:p>
          <a:p>
            <a:pPr>
              <a:lnSpc>
                <a:spcPct val="150000"/>
              </a:lnSpc>
            </a:pPr>
            <a:r>
              <a:rPr lang="en-US" sz="3200" b="1" dirty="0"/>
              <a:t> </a:t>
            </a:r>
          </a:p>
          <a:p>
            <a:pPr marL="514350" indent="-514350">
              <a:buFont typeface="+mj-lt"/>
              <a:buAutoNum type="arabicPeriod"/>
            </a:pPr>
            <a:endParaRPr lang="en-US" sz="3200" b="1" dirty="0">
              <a:latin typeface=" times new roman"/>
            </a:endParaRPr>
          </a:p>
        </p:txBody>
      </p:sp>
      <p:sp>
        <p:nvSpPr>
          <p:cNvPr id="10" name="Freeform 32">
            <a:extLst>
              <a:ext uri="{FF2B5EF4-FFF2-40B4-BE49-F238E27FC236}">
                <a16:creationId xmlns:a16="http://schemas.microsoft.com/office/drawing/2014/main" id="{80FE39E6-2CF2-D6D4-6EEE-BD3D3E9C0CF4}"/>
              </a:ext>
            </a:extLst>
          </p:cNvPr>
          <p:cNvSpPr/>
          <p:nvPr/>
        </p:nvSpPr>
        <p:spPr>
          <a:xfrm rot="14024730">
            <a:off x="-1981187" y="-5295503"/>
            <a:ext cx="6280898" cy="866342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Freeform 9">
            <a:extLst>
              <a:ext uri="{FF2B5EF4-FFF2-40B4-BE49-F238E27FC236}">
                <a16:creationId xmlns:a16="http://schemas.microsoft.com/office/drawing/2014/main" id="{B58EC2A0-536C-419F-FC73-913FA230BD71}"/>
              </a:ext>
            </a:extLst>
          </p:cNvPr>
          <p:cNvSpPr/>
          <p:nvPr/>
        </p:nvSpPr>
        <p:spPr>
          <a:xfrm rot="20407963">
            <a:off x="11233005" y="6340722"/>
            <a:ext cx="11570511"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471406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5119A44C-161F-666F-64D0-EE045D342D48}"/>
              </a:ext>
            </a:extLst>
          </p:cNvPr>
          <p:cNvSpPr/>
          <p:nvPr/>
        </p:nvSpPr>
        <p:spPr>
          <a:xfrm rot="7767941">
            <a:off x="-4354638" y="-1746676"/>
            <a:ext cx="9726684"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9">
            <a:extLst>
              <a:ext uri="{FF2B5EF4-FFF2-40B4-BE49-F238E27FC236}">
                <a16:creationId xmlns:a16="http://schemas.microsoft.com/office/drawing/2014/main" id="{4D5E48F8-A88F-BC9F-A166-8A59813D857D}"/>
              </a:ext>
            </a:extLst>
          </p:cNvPr>
          <p:cNvSpPr/>
          <p:nvPr/>
        </p:nvSpPr>
        <p:spPr>
          <a:xfrm rot="19402672">
            <a:off x="12176138" y="5134767"/>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1D8834BB-4872-397F-8BA2-E0B93CDE3357}"/>
              </a:ext>
            </a:extLst>
          </p:cNvPr>
          <p:cNvSpPr txBox="1"/>
          <p:nvPr/>
        </p:nvSpPr>
        <p:spPr>
          <a:xfrm>
            <a:off x="4343400" y="415379"/>
            <a:ext cx="4953000" cy="769441"/>
          </a:xfrm>
          <a:prstGeom prst="rect">
            <a:avLst/>
          </a:prstGeom>
          <a:noFill/>
        </p:spPr>
        <p:txBody>
          <a:bodyPr wrap="square" rtlCol="0">
            <a:spAutoFit/>
          </a:bodyPr>
          <a:lstStyle/>
          <a:p>
            <a:r>
              <a:rPr lang="en-US" sz="4400" dirty="0">
                <a:latin typeface="Impact" panose="020B0806030902050204" pitchFamily="34" charset="0"/>
              </a:rPr>
              <a:t>STEPS:</a:t>
            </a:r>
          </a:p>
        </p:txBody>
      </p:sp>
      <p:sp>
        <p:nvSpPr>
          <p:cNvPr id="7" name="TextBox 6">
            <a:extLst>
              <a:ext uri="{FF2B5EF4-FFF2-40B4-BE49-F238E27FC236}">
                <a16:creationId xmlns:a16="http://schemas.microsoft.com/office/drawing/2014/main" id="{9D4E5982-4881-57A6-BD80-AEDDBDAFD8B7}"/>
              </a:ext>
            </a:extLst>
          </p:cNvPr>
          <p:cNvSpPr txBox="1"/>
          <p:nvPr/>
        </p:nvSpPr>
        <p:spPr>
          <a:xfrm>
            <a:off x="2286000" y="1681489"/>
            <a:ext cx="14840262" cy="5549340"/>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US" sz="3000" dirty="0">
                <a:latin typeface=" times new roman"/>
              </a:rPr>
              <a:t>Collect the datasets.</a:t>
            </a:r>
          </a:p>
          <a:p>
            <a:pPr marL="457200" indent="-457200">
              <a:lnSpc>
                <a:spcPct val="150000"/>
              </a:lnSpc>
              <a:buFont typeface="Wingdings" panose="05000000000000000000" pitchFamily="2" charset="2"/>
              <a:buChar char="Ø"/>
            </a:pPr>
            <a:r>
              <a:rPr lang="en-US" sz="3000" dirty="0">
                <a:latin typeface=" times new roman"/>
              </a:rPr>
              <a:t>We will clean the dataset by removing unwanted columns and renaming the necessary ones.</a:t>
            </a:r>
          </a:p>
          <a:p>
            <a:pPr marL="457200" indent="-457200">
              <a:lnSpc>
                <a:spcPct val="150000"/>
              </a:lnSpc>
              <a:buFont typeface="Wingdings" panose="05000000000000000000" pitchFamily="2" charset="2"/>
              <a:buChar char="Ø"/>
            </a:pPr>
            <a:r>
              <a:rPr lang="en-US" sz="3000" dirty="0">
                <a:latin typeface=" times new roman"/>
              </a:rPr>
              <a:t>Pre-processing of text data.</a:t>
            </a:r>
          </a:p>
          <a:p>
            <a:pPr marL="457200" indent="-457200">
              <a:lnSpc>
                <a:spcPct val="150000"/>
              </a:lnSpc>
              <a:buFont typeface="Wingdings" panose="05000000000000000000" pitchFamily="2" charset="2"/>
              <a:buChar char="Ø"/>
            </a:pPr>
            <a:r>
              <a:rPr lang="en-US" sz="3000" dirty="0">
                <a:latin typeface=" times new roman"/>
              </a:rPr>
              <a:t>Extract features using the TF-IDF Vectorizer.</a:t>
            </a:r>
          </a:p>
          <a:p>
            <a:pPr marL="457200" indent="-457200">
              <a:lnSpc>
                <a:spcPct val="150000"/>
              </a:lnSpc>
              <a:buFont typeface="Wingdings" panose="05000000000000000000" pitchFamily="2" charset="2"/>
              <a:buChar char="Ø"/>
            </a:pPr>
            <a:r>
              <a:rPr lang="en-US" sz="3000" dirty="0">
                <a:latin typeface=" times new roman"/>
              </a:rPr>
              <a:t>Split the data into training and testing sets.</a:t>
            </a:r>
          </a:p>
          <a:p>
            <a:pPr marL="457200" indent="-457200">
              <a:lnSpc>
                <a:spcPct val="150000"/>
              </a:lnSpc>
              <a:buFont typeface="Wingdings" panose="05000000000000000000" pitchFamily="2" charset="2"/>
              <a:buChar char="Ø"/>
            </a:pPr>
            <a:r>
              <a:rPr lang="en-US" sz="3000" dirty="0">
                <a:latin typeface=" times new roman"/>
              </a:rPr>
              <a:t>Train the model using Naive Bayes.</a:t>
            </a:r>
          </a:p>
          <a:p>
            <a:pPr marL="457200" indent="-457200">
              <a:lnSpc>
                <a:spcPct val="150000"/>
              </a:lnSpc>
              <a:buFont typeface="Wingdings" panose="05000000000000000000" pitchFamily="2" charset="2"/>
              <a:buChar char="Ø"/>
            </a:pPr>
            <a:r>
              <a:rPr lang="en-US" sz="3000" dirty="0">
                <a:latin typeface=" times new roman"/>
              </a:rPr>
              <a:t>Evaluating the model .</a:t>
            </a:r>
          </a:p>
          <a:p>
            <a:pPr marL="457200" indent="-457200">
              <a:lnSpc>
                <a:spcPct val="150000"/>
              </a:lnSpc>
              <a:buFont typeface="Wingdings" panose="05000000000000000000" pitchFamily="2" charset="2"/>
              <a:buChar char="Ø"/>
            </a:pPr>
            <a:r>
              <a:rPr lang="en-US" sz="3000" dirty="0">
                <a:latin typeface=" times new roman"/>
              </a:rPr>
              <a:t>Deploying the model.</a:t>
            </a:r>
            <a:r>
              <a:rPr lang="en-US" sz="2800" dirty="0">
                <a:latin typeface=" times new roman"/>
              </a:rPr>
              <a:t>											</a:t>
            </a:r>
          </a:p>
        </p:txBody>
      </p:sp>
    </p:spTree>
    <p:extLst>
      <p:ext uri="{BB962C8B-B14F-4D97-AF65-F5344CB8AC3E}">
        <p14:creationId xmlns:p14="http://schemas.microsoft.com/office/powerpoint/2010/main" val="61232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4CB78C-2F20-A1F6-8277-2E568EF4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625025"/>
            <a:ext cx="14020801" cy="7130107"/>
          </a:xfrm>
          <a:prstGeom prst="rect">
            <a:avLst/>
          </a:prstGeom>
        </p:spPr>
      </p:pic>
      <p:sp>
        <p:nvSpPr>
          <p:cNvPr id="4" name="TextBox 3">
            <a:extLst>
              <a:ext uri="{FF2B5EF4-FFF2-40B4-BE49-F238E27FC236}">
                <a16:creationId xmlns:a16="http://schemas.microsoft.com/office/drawing/2014/main" id="{811A8D9C-E5D0-691F-A3B7-355429B3C342}"/>
              </a:ext>
            </a:extLst>
          </p:cNvPr>
          <p:cNvSpPr txBox="1"/>
          <p:nvPr/>
        </p:nvSpPr>
        <p:spPr>
          <a:xfrm>
            <a:off x="1447800" y="266700"/>
            <a:ext cx="7239000" cy="830997"/>
          </a:xfrm>
          <a:prstGeom prst="rect">
            <a:avLst/>
          </a:prstGeom>
          <a:noFill/>
        </p:spPr>
        <p:txBody>
          <a:bodyPr wrap="square" rtlCol="0">
            <a:spAutoFit/>
          </a:bodyPr>
          <a:lstStyle/>
          <a:p>
            <a:r>
              <a:rPr lang="en-US" sz="4800" dirty="0">
                <a:latin typeface="Oswald" panose="00000500000000000000" pitchFamily="2" charset="0"/>
                <a:cs typeface="Times New Roman" panose="02020603050405020304" pitchFamily="18" charset="0"/>
              </a:rPr>
              <a:t>Snapshots</a:t>
            </a:r>
            <a:endParaRPr lang="en-IN" sz="4800" dirty="0">
              <a:latin typeface="Oswald"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3961585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FE9880-09DA-05DD-2E7B-5F205A843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647701"/>
            <a:ext cx="15112639" cy="7696200"/>
          </a:xfrm>
          <a:prstGeom prst="rect">
            <a:avLst/>
          </a:prstGeom>
        </p:spPr>
      </p:pic>
    </p:spTree>
    <p:extLst>
      <p:ext uri="{BB962C8B-B14F-4D97-AF65-F5344CB8AC3E}">
        <p14:creationId xmlns:p14="http://schemas.microsoft.com/office/powerpoint/2010/main" val="148567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971DA2-7D48-3327-889E-69120EDB8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99" y="756625"/>
            <a:ext cx="14401801" cy="7892075"/>
          </a:xfrm>
          <a:prstGeom prst="rect">
            <a:avLst/>
          </a:prstGeom>
        </p:spPr>
      </p:pic>
    </p:spTree>
    <p:extLst>
      <p:ext uri="{BB962C8B-B14F-4D97-AF65-F5344CB8AC3E}">
        <p14:creationId xmlns:p14="http://schemas.microsoft.com/office/powerpoint/2010/main" val="230052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43797" y="1155414"/>
            <a:ext cx="13617940" cy="1448410"/>
          </a:xfrm>
          <a:prstGeom prst="rect">
            <a:avLst/>
          </a:prstGeom>
        </p:spPr>
        <p:txBody>
          <a:bodyPr lIns="0" tIns="0" rIns="0" bIns="0" rtlCol="0" anchor="t">
            <a:spAutoFit/>
          </a:bodyPr>
          <a:lstStyle/>
          <a:p>
            <a:pPr marL="0" lvl="0" indent="0" algn="ctr">
              <a:lnSpc>
                <a:spcPts val="13015"/>
              </a:lnSpc>
              <a:spcBef>
                <a:spcPct val="0"/>
              </a:spcBef>
            </a:pPr>
            <a:r>
              <a:rPr lang="en-US" sz="6600" spc="924" dirty="0">
                <a:solidFill>
                  <a:srgbClr val="231F20"/>
                </a:solidFill>
                <a:latin typeface="Oswald Bold"/>
              </a:rPr>
              <a:t>OUR TEAM</a:t>
            </a:r>
          </a:p>
        </p:txBody>
      </p:sp>
      <p:grpSp>
        <p:nvGrpSpPr>
          <p:cNvPr id="6" name="Group 6"/>
          <p:cNvGrpSpPr/>
          <p:nvPr/>
        </p:nvGrpSpPr>
        <p:grpSpPr>
          <a:xfrm>
            <a:off x="3416119" y="4821179"/>
            <a:ext cx="3145217" cy="3434885"/>
            <a:chOff x="0" y="0"/>
            <a:chExt cx="862412" cy="941838"/>
          </a:xfrm>
        </p:grpSpPr>
        <p:sp>
          <p:nvSpPr>
            <p:cNvPr id="7" name="Freeform 7"/>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8" name="TextBox 8"/>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9" name="TextBox 9"/>
          <p:cNvSpPr txBox="1"/>
          <p:nvPr/>
        </p:nvSpPr>
        <p:spPr>
          <a:xfrm>
            <a:off x="3869211" y="5581515"/>
            <a:ext cx="2257081" cy="417743"/>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Pavan M V</a:t>
            </a:r>
          </a:p>
        </p:txBody>
      </p:sp>
      <p:sp>
        <p:nvSpPr>
          <p:cNvPr id="10" name="TextBox 10"/>
          <p:cNvSpPr txBox="1"/>
          <p:nvPr/>
        </p:nvSpPr>
        <p:spPr>
          <a:xfrm>
            <a:off x="3824195" y="6445522"/>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4MN21CS033</a:t>
            </a:r>
          </a:p>
        </p:txBody>
      </p:sp>
      <p:grpSp>
        <p:nvGrpSpPr>
          <p:cNvPr id="14" name="Group 14"/>
          <p:cNvGrpSpPr/>
          <p:nvPr/>
        </p:nvGrpSpPr>
        <p:grpSpPr>
          <a:xfrm>
            <a:off x="7571796" y="4821179"/>
            <a:ext cx="3145217" cy="3434885"/>
            <a:chOff x="0" y="0"/>
            <a:chExt cx="862412" cy="941838"/>
          </a:xfrm>
        </p:grpSpPr>
        <p:sp>
          <p:nvSpPr>
            <p:cNvPr id="15" name="Freeform 15"/>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6" name="TextBox 16"/>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8025474" y="5581515"/>
            <a:ext cx="2213980" cy="417743"/>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Gagana H P</a:t>
            </a:r>
          </a:p>
        </p:txBody>
      </p:sp>
      <p:sp>
        <p:nvSpPr>
          <p:cNvPr id="18" name="TextBox 18"/>
          <p:cNvSpPr txBox="1"/>
          <p:nvPr/>
        </p:nvSpPr>
        <p:spPr>
          <a:xfrm>
            <a:off x="7937357" y="6445522"/>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4MN21CS017</a:t>
            </a:r>
          </a:p>
        </p:txBody>
      </p:sp>
      <p:sp>
        <p:nvSpPr>
          <p:cNvPr id="30" name="Freeform 30"/>
          <p:cNvSpPr/>
          <p:nvPr/>
        </p:nvSpPr>
        <p:spPr>
          <a:xfrm>
            <a:off x="3416119"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sp>
      <p:sp>
        <p:nvSpPr>
          <p:cNvPr id="31" name="Freeform 31"/>
          <p:cNvSpPr/>
          <p:nvPr/>
        </p:nvSpPr>
        <p:spPr>
          <a:xfrm>
            <a:off x="7571796" y="8256064"/>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sp>
      <p:sp>
        <p:nvSpPr>
          <p:cNvPr id="32" name="Freeform 32"/>
          <p:cNvSpPr/>
          <p:nvPr/>
        </p:nvSpPr>
        <p:spPr>
          <a:xfrm>
            <a:off x="11726664"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sp>
      <p:sp>
        <p:nvSpPr>
          <p:cNvPr id="33" name="Freeform 33"/>
          <p:cNvSpPr/>
          <p:nvPr/>
        </p:nvSpPr>
        <p:spPr>
          <a:xfrm>
            <a:off x="13804097" y="8030085"/>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43200" y="-3162300"/>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334000" y="3832128"/>
            <a:ext cx="8915400" cy="1349472"/>
          </a:xfrm>
          <a:prstGeom prst="rect">
            <a:avLst/>
          </a:prstGeom>
        </p:spPr>
        <p:txBody>
          <a:bodyPr wrap="square" lIns="0" tIns="0" rIns="0" bIns="0" rtlCol="0" anchor="t">
            <a:spAutoFit/>
          </a:bodyPr>
          <a:lstStyle/>
          <a:p>
            <a:pPr algn="l">
              <a:lnSpc>
                <a:spcPts val="11349"/>
              </a:lnSpc>
            </a:pPr>
            <a:r>
              <a:rPr lang="en-IN" sz="8800" b="1" dirty="0">
                <a:solidFill>
                  <a:schemeClr val="tx2">
                    <a:lumMod val="20000"/>
                    <a:lumOff val="80000"/>
                  </a:schemeClr>
                </a:solidFill>
                <a:latin typeface="Cambria" panose="02040503050406030204" pitchFamily="18" charset="0"/>
                <a:ea typeface="Cambria" panose="02040503050406030204" pitchFamily="18" charset="0"/>
                <a:cs typeface="Times New Roman" panose="02020603050405020304" pitchFamily="18" charset="0"/>
              </a:rPr>
              <a:t>Any Queries ?</a:t>
            </a:r>
            <a:endParaRPr lang="en-US" sz="8224" spc="806" dirty="0">
              <a:solidFill>
                <a:schemeClr val="tx2">
                  <a:lumMod val="20000"/>
                  <a:lumOff val="80000"/>
                </a:schemeClr>
              </a:solidFill>
              <a:latin typeface="Oswald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580377">
            <a:off x="9373393" y="-84214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H="1">
            <a:off x="-2737594" y="7429500"/>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9" name="Picture 8">
            <a:extLst>
              <a:ext uri="{FF2B5EF4-FFF2-40B4-BE49-F238E27FC236}">
                <a16:creationId xmlns:a16="http://schemas.microsoft.com/office/drawing/2014/main" id="{06BBAE61-B6FF-C209-30EC-61E43469EC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600" y="1563946"/>
            <a:ext cx="3157292" cy="2074467"/>
          </a:xfrm>
          <a:prstGeom prst="rect">
            <a:avLst/>
          </a:prstGeom>
        </p:spPr>
      </p:pic>
      <p:sp>
        <p:nvSpPr>
          <p:cNvPr id="11" name="TextBox 10">
            <a:extLst>
              <a:ext uri="{FF2B5EF4-FFF2-40B4-BE49-F238E27FC236}">
                <a16:creationId xmlns:a16="http://schemas.microsoft.com/office/drawing/2014/main" id="{055E0515-921C-BA45-659E-829D2F888ADE}"/>
              </a:ext>
            </a:extLst>
          </p:cNvPr>
          <p:cNvSpPr txBox="1"/>
          <p:nvPr/>
        </p:nvSpPr>
        <p:spPr>
          <a:xfrm rot="10800000" flipV="1">
            <a:off x="3505200" y="3910636"/>
            <a:ext cx="7391400" cy="2554545"/>
          </a:xfrm>
          <a:prstGeom prst="rect">
            <a:avLst/>
          </a:prstGeom>
          <a:noFill/>
        </p:spPr>
        <p:txBody>
          <a:bodyPr wrap="square">
            <a:spAutoFit/>
          </a:bodyPr>
          <a:lstStyle/>
          <a:p>
            <a:r>
              <a:rPr lang="en-US" sz="8000" b="1" dirty="0">
                <a:solidFill>
                  <a:srgbClr val="0070C0"/>
                </a:solidFill>
                <a:latin typeface="Cambria" panose="02040503050406030204" pitchFamily="18" charset="0"/>
                <a:ea typeface="Cambria" panose="02040503050406030204" pitchFamily="18" charset="0"/>
                <a:cs typeface="Times New Roman" panose="02020603050405020304" pitchFamily="18" charset="0"/>
              </a:rPr>
              <a:t>Thank You Listeners!</a:t>
            </a:r>
            <a:endParaRPr lang="en-IN" sz="8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019320" y="29097"/>
            <a:ext cx="7416941" cy="1543371"/>
          </a:xfrm>
          <a:prstGeom prst="rect">
            <a:avLst/>
          </a:prstGeom>
        </p:spPr>
        <p:txBody>
          <a:bodyPr lIns="0" tIns="0" rIns="0" bIns="0" rtlCol="0" anchor="t">
            <a:spAutoFit/>
          </a:bodyPr>
          <a:lstStyle/>
          <a:p>
            <a:pPr algn="ctr">
              <a:lnSpc>
                <a:spcPts val="13774"/>
              </a:lnSpc>
            </a:pPr>
            <a:r>
              <a:rPr lang="en-US" sz="6600" spc="978" dirty="0">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4603831" y="1554917"/>
            <a:ext cx="4059042" cy="8084383"/>
            <a:chOff x="-700196" y="-54699"/>
            <a:chExt cx="1069048" cy="2129220"/>
          </a:xfrm>
        </p:grpSpPr>
        <p:sp>
          <p:nvSpPr>
            <p:cNvPr id="4" name="Freeform 4"/>
            <p:cNvSpPr/>
            <p:nvPr/>
          </p:nvSpPr>
          <p:spPr>
            <a:xfrm>
              <a:off x="-700196" y="-54699"/>
              <a:ext cx="368852" cy="2129220"/>
            </a:xfrm>
            <a:custGeom>
              <a:avLst/>
              <a:gdLst/>
              <a:ahLst/>
              <a:cxnLst/>
              <a:rect l="l" t="t" r="r" b="b"/>
              <a:pathLst>
                <a:path w="368852" h="1835583">
                  <a:moveTo>
                    <a:pt x="0" y="0"/>
                  </a:moveTo>
                  <a:lnTo>
                    <a:pt x="368852" y="0"/>
                  </a:lnTo>
                  <a:lnTo>
                    <a:pt x="368852" y="1835583"/>
                  </a:lnTo>
                  <a:lnTo>
                    <a:pt x="0" y="1835583"/>
                  </a:lnTo>
                  <a:close/>
                </a:path>
              </a:pathLst>
            </a:custGeom>
            <a:solidFill>
              <a:srgbClr val="CCCCCC"/>
            </a:solidFill>
          </p:spPr>
        </p:sp>
        <p:sp>
          <p:nvSpPr>
            <p:cNvPr id="5" name="TextBox 5"/>
            <p:cNvSpPr txBox="1"/>
            <p:nvPr/>
          </p:nvSpPr>
          <p:spPr>
            <a:xfrm>
              <a:off x="0" y="-19050"/>
              <a:ext cx="368852" cy="1854633"/>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844570" y="189623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01</a:t>
            </a:r>
          </a:p>
        </p:txBody>
      </p:sp>
      <p:sp>
        <p:nvSpPr>
          <p:cNvPr id="9" name="TextBox 9"/>
          <p:cNvSpPr txBox="1"/>
          <p:nvPr/>
        </p:nvSpPr>
        <p:spPr>
          <a:xfrm>
            <a:off x="4844570" y="269335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02</a:t>
            </a:r>
          </a:p>
        </p:txBody>
      </p:sp>
      <p:sp>
        <p:nvSpPr>
          <p:cNvPr id="10" name="TextBox 10"/>
          <p:cNvSpPr txBox="1"/>
          <p:nvPr/>
        </p:nvSpPr>
        <p:spPr>
          <a:xfrm>
            <a:off x="4844570" y="357451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03</a:t>
            </a:r>
          </a:p>
        </p:txBody>
      </p:sp>
      <p:sp>
        <p:nvSpPr>
          <p:cNvPr id="11" name="TextBox 11"/>
          <p:cNvSpPr txBox="1"/>
          <p:nvPr/>
        </p:nvSpPr>
        <p:spPr>
          <a:xfrm>
            <a:off x="4844570" y="437163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04</a:t>
            </a:r>
          </a:p>
        </p:txBody>
      </p:sp>
      <p:sp>
        <p:nvSpPr>
          <p:cNvPr id="12" name="TextBox 12"/>
          <p:cNvSpPr txBox="1"/>
          <p:nvPr/>
        </p:nvSpPr>
        <p:spPr>
          <a:xfrm>
            <a:off x="4864171" y="516400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05</a:t>
            </a:r>
          </a:p>
        </p:txBody>
      </p:sp>
      <p:sp>
        <p:nvSpPr>
          <p:cNvPr id="13" name="TextBox 13"/>
          <p:cNvSpPr txBox="1"/>
          <p:nvPr/>
        </p:nvSpPr>
        <p:spPr>
          <a:xfrm>
            <a:off x="4864171" y="599497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06</a:t>
            </a:r>
          </a:p>
        </p:txBody>
      </p:sp>
      <p:sp>
        <p:nvSpPr>
          <p:cNvPr id="14" name="TextBox 14"/>
          <p:cNvSpPr txBox="1"/>
          <p:nvPr/>
        </p:nvSpPr>
        <p:spPr>
          <a:xfrm>
            <a:off x="4864171" y="684526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07</a:t>
            </a:r>
          </a:p>
        </p:txBody>
      </p:sp>
      <p:sp>
        <p:nvSpPr>
          <p:cNvPr id="15" name="TextBox 15"/>
          <p:cNvSpPr txBox="1"/>
          <p:nvPr/>
        </p:nvSpPr>
        <p:spPr>
          <a:xfrm>
            <a:off x="6106147" y="1921917"/>
            <a:ext cx="6330114" cy="591821"/>
          </a:xfrm>
          <a:prstGeom prst="rect">
            <a:avLst/>
          </a:prstGeom>
        </p:spPr>
        <p:txBody>
          <a:bodyPr lIns="0" tIns="0" rIns="0" bIns="0" rtlCol="0" anchor="t">
            <a:spAutoFit/>
          </a:bodyPr>
          <a:lstStyle/>
          <a:p>
            <a:pPr algn="ctr">
              <a:lnSpc>
                <a:spcPts val="4744"/>
              </a:lnSpc>
              <a:spcBef>
                <a:spcPct val="0"/>
              </a:spcBef>
            </a:pPr>
            <a:r>
              <a:rPr lang="en-US" sz="3649" dirty="0">
                <a:solidFill>
                  <a:srgbClr val="000000"/>
                </a:solidFill>
                <a:latin typeface="Oswald"/>
              </a:rPr>
              <a:t>Introduction to Problem Stetement</a:t>
            </a:r>
          </a:p>
        </p:txBody>
      </p:sp>
      <p:sp>
        <p:nvSpPr>
          <p:cNvPr id="16" name="TextBox 16"/>
          <p:cNvSpPr txBox="1"/>
          <p:nvPr/>
        </p:nvSpPr>
        <p:spPr>
          <a:xfrm>
            <a:off x="6106147" y="2759760"/>
            <a:ext cx="2040937" cy="596445"/>
          </a:xfrm>
          <a:prstGeom prst="rect">
            <a:avLst/>
          </a:prstGeom>
        </p:spPr>
        <p:txBody>
          <a:bodyPr wrap="square" lIns="0" tIns="0" rIns="0" bIns="0" rtlCol="0" anchor="t">
            <a:spAutoFit/>
          </a:bodyPr>
          <a:lstStyle/>
          <a:p>
            <a:pPr algn="ctr">
              <a:lnSpc>
                <a:spcPts val="5004"/>
              </a:lnSpc>
              <a:spcBef>
                <a:spcPct val="0"/>
              </a:spcBef>
            </a:pPr>
            <a:r>
              <a:rPr lang="en-US" sz="3849" dirty="0">
                <a:solidFill>
                  <a:srgbClr val="000000"/>
                </a:solidFill>
                <a:latin typeface="Oswald"/>
              </a:rPr>
              <a:t>Objective</a:t>
            </a:r>
          </a:p>
        </p:txBody>
      </p:sp>
      <p:sp>
        <p:nvSpPr>
          <p:cNvPr id="17" name="TextBox 17"/>
          <p:cNvSpPr txBox="1"/>
          <p:nvPr/>
        </p:nvSpPr>
        <p:spPr>
          <a:xfrm>
            <a:off x="6314127" y="3585704"/>
            <a:ext cx="4697492" cy="600076"/>
          </a:xfrm>
          <a:prstGeom prst="rect">
            <a:avLst/>
          </a:prstGeom>
        </p:spPr>
        <p:txBody>
          <a:bodyPr lIns="0" tIns="0" rIns="0" bIns="0" rtlCol="0" anchor="t">
            <a:spAutoFit/>
          </a:bodyPr>
          <a:lstStyle/>
          <a:p>
            <a:pPr algn="ctr">
              <a:lnSpc>
                <a:spcPts val="4874"/>
              </a:lnSpc>
              <a:spcBef>
                <a:spcPct val="0"/>
              </a:spcBef>
            </a:pPr>
            <a:r>
              <a:rPr lang="en-US" sz="3749" dirty="0">
                <a:solidFill>
                  <a:srgbClr val="000000"/>
                </a:solidFill>
                <a:latin typeface="Oswald"/>
              </a:rPr>
              <a:t>Existing System Drawbacks</a:t>
            </a:r>
          </a:p>
        </p:txBody>
      </p:sp>
      <p:sp>
        <p:nvSpPr>
          <p:cNvPr id="18" name="TextBox 18"/>
          <p:cNvSpPr txBox="1"/>
          <p:nvPr/>
        </p:nvSpPr>
        <p:spPr>
          <a:xfrm>
            <a:off x="5954175" y="4422679"/>
            <a:ext cx="5764501" cy="591821"/>
          </a:xfrm>
          <a:prstGeom prst="rect">
            <a:avLst/>
          </a:prstGeom>
        </p:spPr>
        <p:txBody>
          <a:bodyPr lIns="0" tIns="0" rIns="0" bIns="0" rtlCol="0" anchor="t">
            <a:spAutoFit/>
          </a:bodyPr>
          <a:lstStyle/>
          <a:p>
            <a:pPr algn="ctr">
              <a:lnSpc>
                <a:spcPts val="4744"/>
              </a:lnSpc>
              <a:spcBef>
                <a:spcPct val="0"/>
              </a:spcBef>
            </a:pPr>
            <a:r>
              <a:rPr lang="en-US" sz="3649" dirty="0">
                <a:solidFill>
                  <a:srgbClr val="000000"/>
                </a:solidFill>
                <a:latin typeface="Oswald"/>
              </a:rPr>
              <a:t>Proposed System Advantages</a:t>
            </a:r>
          </a:p>
        </p:txBody>
      </p:sp>
      <p:sp>
        <p:nvSpPr>
          <p:cNvPr id="19" name="TextBox 19"/>
          <p:cNvSpPr txBox="1"/>
          <p:nvPr/>
        </p:nvSpPr>
        <p:spPr>
          <a:xfrm>
            <a:off x="6279644" y="5251399"/>
            <a:ext cx="5523470" cy="600076"/>
          </a:xfrm>
          <a:prstGeom prst="rect">
            <a:avLst/>
          </a:prstGeom>
        </p:spPr>
        <p:txBody>
          <a:bodyPr lIns="0" tIns="0" rIns="0" bIns="0" rtlCol="0" anchor="t">
            <a:spAutoFit/>
          </a:bodyPr>
          <a:lstStyle/>
          <a:p>
            <a:pPr algn="ctr">
              <a:lnSpc>
                <a:spcPts val="4874"/>
              </a:lnSpc>
              <a:spcBef>
                <a:spcPct val="0"/>
              </a:spcBef>
            </a:pPr>
            <a:r>
              <a:rPr lang="en-US" sz="3749" dirty="0">
                <a:solidFill>
                  <a:srgbClr val="000000"/>
                </a:solidFill>
                <a:latin typeface="Oswald"/>
              </a:rPr>
              <a:t>Application of Proposed system</a:t>
            </a:r>
          </a:p>
        </p:txBody>
      </p:sp>
      <p:sp>
        <p:nvSpPr>
          <p:cNvPr id="20" name="TextBox 20"/>
          <p:cNvSpPr txBox="1"/>
          <p:nvPr/>
        </p:nvSpPr>
        <p:spPr>
          <a:xfrm>
            <a:off x="5899232" y="6033210"/>
            <a:ext cx="3914914" cy="600076"/>
          </a:xfrm>
          <a:prstGeom prst="rect">
            <a:avLst/>
          </a:prstGeom>
        </p:spPr>
        <p:txBody>
          <a:bodyPr lIns="0" tIns="0" rIns="0" bIns="0" rtlCol="0" anchor="t">
            <a:spAutoFit/>
          </a:bodyPr>
          <a:lstStyle/>
          <a:p>
            <a:pPr algn="ctr">
              <a:lnSpc>
                <a:spcPts val="4874"/>
              </a:lnSpc>
              <a:spcBef>
                <a:spcPct val="0"/>
              </a:spcBef>
            </a:pPr>
            <a:r>
              <a:rPr lang="en-US" sz="3749" dirty="0">
                <a:solidFill>
                  <a:srgbClr val="000000"/>
                </a:solidFill>
                <a:latin typeface="Oswald"/>
              </a:rPr>
              <a:t>Literature Survey</a:t>
            </a:r>
          </a:p>
        </p:txBody>
      </p:sp>
      <p:sp>
        <p:nvSpPr>
          <p:cNvPr id="21" name="TextBox 21"/>
          <p:cNvSpPr txBox="1"/>
          <p:nvPr/>
        </p:nvSpPr>
        <p:spPr>
          <a:xfrm>
            <a:off x="6279644" y="6845264"/>
            <a:ext cx="4768403" cy="600076"/>
          </a:xfrm>
          <a:prstGeom prst="rect">
            <a:avLst/>
          </a:prstGeom>
        </p:spPr>
        <p:txBody>
          <a:bodyPr lIns="0" tIns="0" rIns="0" bIns="0" rtlCol="0" anchor="t">
            <a:spAutoFit/>
          </a:bodyPr>
          <a:lstStyle/>
          <a:p>
            <a:pPr algn="ctr">
              <a:lnSpc>
                <a:spcPts val="4874"/>
              </a:lnSpc>
              <a:spcBef>
                <a:spcPct val="0"/>
              </a:spcBef>
            </a:pPr>
            <a:r>
              <a:rPr lang="en-US" sz="3749" dirty="0">
                <a:solidFill>
                  <a:srgbClr val="000000"/>
                </a:solidFill>
                <a:latin typeface="Oswald"/>
              </a:rPr>
              <a:t>Requirement Specification</a:t>
            </a:r>
          </a:p>
        </p:txBody>
      </p:sp>
      <p:sp>
        <p:nvSpPr>
          <p:cNvPr id="22" name="TextBox 22"/>
          <p:cNvSpPr txBox="1"/>
          <p:nvPr/>
        </p:nvSpPr>
        <p:spPr>
          <a:xfrm>
            <a:off x="6314127" y="7612291"/>
            <a:ext cx="1277872" cy="600076"/>
          </a:xfrm>
          <a:prstGeom prst="rect">
            <a:avLst/>
          </a:prstGeom>
        </p:spPr>
        <p:txBody>
          <a:bodyPr lIns="0" tIns="0" rIns="0" bIns="0" rtlCol="0" anchor="t">
            <a:spAutoFit/>
          </a:bodyPr>
          <a:lstStyle/>
          <a:p>
            <a:pPr algn="ctr">
              <a:lnSpc>
                <a:spcPts val="4874"/>
              </a:lnSpc>
              <a:spcBef>
                <a:spcPct val="0"/>
              </a:spcBef>
            </a:pPr>
            <a:r>
              <a:rPr lang="en-US" sz="3749" dirty="0">
                <a:solidFill>
                  <a:srgbClr val="000000"/>
                </a:solidFill>
                <a:latin typeface="Oswald"/>
              </a:rPr>
              <a:t>Design</a:t>
            </a:r>
          </a:p>
        </p:txBody>
      </p:sp>
      <p:sp>
        <p:nvSpPr>
          <p:cNvPr id="23" name="TextBox 23"/>
          <p:cNvSpPr txBox="1"/>
          <p:nvPr/>
        </p:nvSpPr>
        <p:spPr>
          <a:xfrm>
            <a:off x="4727126" y="7556426"/>
            <a:ext cx="1172106" cy="2103076"/>
          </a:xfrm>
          <a:prstGeom prst="rect">
            <a:avLst/>
          </a:prstGeom>
        </p:spPr>
        <p:txBody>
          <a:bodyPr lIns="0" tIns="0" rIns="0" bIns="0" rtlCol="0" anchor="t">
            <a:spAutoFit/>
          </a:bodyPr>
          <a:lstStyle/>
          <a:p>
            <a:pPr algn="ctr">
              <a:lnSpc>
                <a:spcPts val="5553"/>
              </a:lnSpc>
              <a:spcBef>
                <a:spcPct val="0"/>
              </a:spcBef>
            </a:pPr>
            <a:r>
              <a:rPr lang="en-US" sz="4271" dirty="0">
                <a:solidFill>
                  <a:srgbClr val="000000"/>
                </a:solidFill>
                <a:latin typeface="Oswald Bold"/>
              </a:rPr>
              <a:t>08</a:t>
            </a:r>
          </a:p>
          <a:p>
            <a:pPr algn="ctr">
              <a:lnSpc>
                <a:spcPts val="5553"/>
              </a:lnSpc>
              <a:spcBef>
                <a:spcPct val="0"/>
              </a:spcBef>
            </a:pPr>
            <a:r>
              <a:rPr lang="en-US" sz="4271" dirty="0">
                <a:solidFill>
                  <a:srgbClr val="000000"/>
                </a:solidFill>
                <a:latin typeface="Oswald Bold"/>
              </a:rPr>
              <a:t>09</a:t>
            </a:r>
          </a:p>
          <a:p>
            <a:pPr algn="ctr">
              <a:lnSpc>
                <a:spcPts val="5553"/>
              </a:lnSpc>
              <a:spcBef>
                <a:spcPct val="0"/>
              </a:spcBef>
            </a:pPr>
            <a:r>
              <a:rPr lang="en-US" sz="4271" dirty="0">
                <a:solidFill>
                  <a:srgbClr val="000000"/>
                </a:solidFill>
                <a:latin typeface="Oswald Bold"/>
              </a:rPr>
              <a:t>10</a:t>
            </a:r>
          </a:p>
        </p:txBody>
      </p:sp>
      <p:sp>
        <p:nvSpPr>
          <p:cNvPr id="26" name="TextBox 25">
            <a:extLst>
              <a:ext uri="{FF2B5EF4-FFF2-40B4-BE49-F238E27FC236}">
                <a16:creationId xmlns:a16="http://schemas.microsoft.com/office/drawing/2014/main" id="{065DF828-807C-C159-5464-BE6702AB44B0}"/>
              </a:ext>
            </a:extLst>
          </p:cNvPr>
          <p:cNvSpPr txBox="1"/>
          <p:nvPr/>
        </p:nvSpPr>
        <p:spPr>
          <a:xfrm>
            <a:off x="6211506" y="8306445"/>
            <a:ext cx="2829873" cy="671659"/>
          </a:xfrm>
          <a:prstGeom prst="rect">
            <a:avLst/>
          </a:prstGeom>
          <a:noFill/>
        </p:spPr>
        <p:txBody>
          <a:bodyPr wrap="square">
            <a:spAutoFit/>
          </a:bodyPr>
          <a:lstStyle/>
          <a:p>
            <a:pPr algn="ctr">
              <a:lnSpc>
                <a:spcPts val="4874"/>
              </a:lnSpc>
              <a:spcBef>
                <a:spcPct val="0"/>
              </a:spcBef>
            </a:pPr>
            <a:r>
              <a:rPr lang="en-US" sz="3600" dirty="0">
                <a:solidFill>
                  <a:srgbClr val="000000"/>
                </a:solidFill>
                <a:latin typeface="Oswald"/>
              </a:rPr>
              <a:t>Implementation</a:t>
            </a:r>
          </a:p>
        </p:txBody>
      </p:sp>
      <p:sp>
        <p:nvSpPr>
          <p:cNvPr id="28" name="TextBox 27">
            <a:extLst>
              <a:ext uri="{FF2B5EF4-FFF2-40B4-BE49-F238E27FC236}">
                <a16:creationId xmlns:a16="http://schemas.microsoft.com/office/drawing/2014/main" id="{A409DD27-E0E5-B6B0-11F0-BAFB0EF42B7B}"/>
              </a:ext>
            </a:extLst>
          </p:cNvPr>
          <p:cNvSpPr txBox="1"/>
          <p:nvPr/>
        </p:nvSpPr>
        <p:spPr>
          <a:xfrm>
            <a:off x="6279644" y="9040503"/>
            <a:ext cx="2438400" cy="646331"/>
          </a:xfrm>
          <a:prstGeom prst="rect">
            <a:avLst/>
          </a:prstGeom>
          <a:noFill/>
        </p:spPr>
        <p:txBody>
          <a:bodyPr wrap="square">
            <a:spAutoFit/>
          </a:bodyPr>
          <a:lstStyle/>
          <a:p>
            <a:r>
              <a:rPr lang="en-US" sz="3600" dirty="0">
                <a:latin typeface="Oswald" panose="00000500000000000000" pitchFamily="2" charset="0"/>
              </a:rPr>
              <a:t>Snapshots</a:t>
            </a:r>
            <a:endParaRPr lang="en-IN" dirty="0">
              <a:latin typeface="Oswald"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12887862" y="286047"/>
            <a:ext cx="4296549" cy="9642576"/>
            <a:chOff x="0" y="-19050"/>
            <a:chExt cx="1131601" cy="253960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2213651" y="3498392"/>
            <a:ext cx="9610044" cy="1948998"/>
            <a:chOff x="0" y="0"/>
            <a:chExt cx="3682024" cy="746746"/>
          </a:xfrm>
        </p:grpSpPr>
        <p:sp>
          <p:nvSpPr>
            <p:cNvPr id="8" name="Freeform 8"/>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9" name="TextBox 9"/>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474235" y="367332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12" name="Group 12"/>
          <p:cNvGrpSpPr/>
          <p:nvPr/>
        </p:nvGrpSpPr>
        <p:grpSpPr>
          <a:xfrm>
            <a:off x="2272602" y="6110974"/>
            <a:ext cx="9610044" cy="1948998"/>
            <a:chOff x="0" y="0"/>
            <a:chExt cx="3682024" cy="746746"/>
          </a:xfrm>
        </p:grpSpPr>
        <p:sp>
          <p:nvSpPr>
            <p:cNvPr id="13" name="Freeform 13"/>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4" name="TextBox 14"/>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2371799" y="616257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8">
            <a:extLst>
              <a:ext uri="{FF2B5EF4-FFF2-40B4-BE49-F238E27FC236}">
                <a16:creationId xmlns:a16="http://schemas.microsoft.com/office/drawing/2014/main" id="{912B221A-5526-35C2-0ABB-8911C798A930}"/>
              </a:ext>
            </a:extLst>
          </p:cNvPr>
          <p:cNvSpPr txBox="1"/>
          <p:nvPr/>
        </p:nvSpPr>
        <p:spPr>
          <a:xfrm>
            <a:off x="4852219" y="1169168"/>
            <a:ext cx="7103896" cy="1107996"/>
          </a:xfrm>
          <a:prstGeom prst="rect">
            <a:avLst/>
          </a:prstGeom>
          <a:noFill/>
        </p:spPr>
        <p:txBody>
          <a:bodyPr wrap="square" rtlCol="0">
            <a:spAutoFit/>
          </a:bodyPr>
          <a:lstStyle/>
          <a:p>
            <a:r>
              <a:rPr lang="en-GB" sz="6600" b="1" dirty="0">
                <a:latin typeface="Oswald" panose="00000500000000000000" pitchFamily="2" charset="0"/>
                <a:ea typeface="Cambria" panose="02040503050406030204" pitchFamily="18" charset="0"/>
              </a:rPr>
              <a:t>INTRODUCTION</a:t>
            </a:r>
            <a:endParaRPr lang="en-IN" sz="6600" dirty="0">
              <a:latin typeface="Oswald" panose="00000500000000000000" pitchFamily="2" charset="0"/>
            </a:endParaRPr>
          </a:p>
        </p:txBody>
      </p:sp>
      <p:sp>
        <p:nvSpPr>
          <p:cNvPr id="21" name="TextBox 20">
            <a:extLst>
              <a:ext uri="{FF2B5EF4-FFF2-40B4-BE49-F238E27FC236}">
                <a16:creationId xmlns:a16="http://schemas.microsoft.com/office/drawing/2014/main" id="{92F92E4C-90C0-752A-6072-966F4051D942}"/>
              </a:ext>
            </a:extLst>
          </p:cNvPr>
          <p:cNvSpPr txBox="1"/>
          <p:nvPr/>
        </p:nvSpPr>
        <p:spPr>
          <a:xfrm>
            <a:off x="3630884" y="3900164"/>
            <a:ext cx="7875316" cy="1569660"/>
          </a:xfrm>
          <a:prstGeom prst="rect">
            <a:avLst/>
          </a:prstGeom>
          <a:noFill/>
        </p:spPr>
        <p:txBody>
          <a:bodyPr wrap="square">
            <a:sp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SMS spam message is an unwanted or unsolicited text message which is sent to the user's mobile phone with various content types, such as advertisements, awards, free services and promotions.</a:t>
            </a:r>
          </a:p>
        </p:txBody>
      </p:sp>
      <p:sp>
        <p:nvSpPr>
          <p:cNvPr id="23" name="TextBox 22">
            <a:extLst>
              <a:ext uri="{FF2B5EF4-FFF2-40B4-BE49-F238E27FC236}">
                <a16:creationId xmlns:a16="http://schemas.microsoft.com/office/drawing/2014/main" id="{D9AA9E7E-DC69-0B93-40A0-3435763E22E9}"/>
              </a:ext>
            </a:extLst>
          </p:cNvPr>
          <p:cNvSpPr txBox="1"/>
          <p:nvPr/>
        </p:nvSpPr>
        <p:spPr>
          <a:xfrm>
            <a:off x="3605574" y="6275783"/>
            <a:ext cx="7974946" cy="1569660"/>
          </a:xfrm>
          <a:prstGeom prst="rect">
            <a:avLst/>
          </a:prstGeom>
          <a:noFill/>
        </p:spPr>
        <p:txBody>
          <a:bodyPr wrap="square">
            <a:sp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project aims to develop a Machine learning model to detect spam messages SMS text data .It utilizes natural language processing techinques and a supervised learning algorithm to classify SMS messages as either Spam or Ham.</a:t>
            </a:r>
          </a:p>
        </p:txBody>
      </p:sp>
      <p:sp>
        <p:nvSpPr>
          <p:cNvPr id="25" name="TextBox 24">
            <a:extLst>
              <a:ext uri="{FF2B5EF4-FFF2-40B4-BE49-F238E27FC236}">
                <a16:creationId xmlns:a16="http://schemas.microsoft.com/office/drawing/2014/main" id="{666A75A5-8A68-8407-DCA9-06BD69BEAA4A}"/>
              </a:ext>
            </a:extLst>
          </p:cNvPr>
          <p:cNvSpPr txBox="1"/>
          <p:nvPr/>
        </p:nvSpPr>
        <p:spPr>
          <a:xfrm>
            <a:off x="3695318" y="8259499"/>
            <a:ext cx="8163634" cy="830997"/>
          </a:xfrm>
          <a:prstGeom prst="rect">
            <a:avLst/>
          </a:prstGeom>
          <a:noFill/>
        </p:spPr>
        <p:txBody>
          <a:bodyPr wrap="square">
            <a:sp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main goal of spammers is to steal critical user information such as username, password, and credit card details.</a:t>
            </a:r>
          </a:p>
        </p:txBody>
      </p:sp>
      <p:sp>
        <p:nvSpPr>
          <p:cNvPr id="26" name="AutoShape 2">
            <a:extLst>
              <a:ext uri="{FF2B5EF4-FFF2-40B4-BE49-F238E27FC236}">
                <a16:creationId xmlns:a16="http://schemas.microsoft.com/office/drawing/2014/main" id="{CE592923-380D-B80D-A4E1-53C0C319C466}"/>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AutoShape 4">
            <a:extLst>
              <a:ext uri="{FF2B5EF4-FFF2-40B4-BE49-F238E27FC236}">
                <a16:creationId xmlns:a16="http://schemas.microsoft.com/office/drawing/2014/main" id="{B99BC897-2091-BB13-068B-865061FB9ADF}"/>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9" name="Picture 28">
            <a:extLst>
              <a:ext uri="{FF2B5EF4-FFF2-40B4-BE49-F238E27FC236}">
                <a16:creationId xmlns:a16="http://schemas.microsoft.com/office/drawing/2014/main" id="{E73A6B94-3ED0-4AE4-D19A-73A20BCFB8C2}"/>
              </a:ext>
            </a:extLst>
          </p:cNvPr>
          <p:cNvPicPr>
            <a:picLocks noChangeAspect="1"/>
          </p:cNvPicPr>
          <p:nvPr/>
        </p:nvPicPr>
        <p:blipFill>
          <a:blip r:embed="rId10"/>
          <a:stretch>
            <a:fillRect/>
          </a:stretch>
        </p:blipFill>
        <p:spPr>
          <a:xfrm>
            <a:off x="11506200" y="3795741"/>
            <a:ext cx="6062007" cy="41053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774426"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SPAM</a:t>
              </a:r>
            </a:p>
          </p:txBody>
        </p:sp>
      </p:grpSp>
      <p:sp>
        <p:nvSpPr>
          <p:cNvPr id="13" name="TextBox 13"/>
          <p:cNvSpPr txBox="1"/>
          <p:nvPr/>
        </p:nvSpPr>
        <p:spPr>
          <a:xfrm>
            <a:off x="2887170" y="1277407"/>
            <a:ext cx="11552977" cy="1231106"/>
          </a:xfrm>
          <a:prstGeom prst="rect">
            <a:avLst/>
          </a:prstGeom>
        </p:spPr>
        <p:txBody>
          <a:bodyPr lIns="0" tIns="0" rIns="0" bIns="0" rtlCol="0" anchor="t">
            <a:spAutoFit/>
          </a:bodyPr>
          <a:lstStyle/>
          <a:p>
            <a:pPr algn="ctr">
              <a:lnSpc>
                <a:spcPts val="9587"/>
              </a:lnSpc>
            </a:pPr>
            <a:r>
              <a:rPr lang="en-US" sz="6600" spc="368" dirty="0">
                <a:solidFill>
                  <a:srgbClr val="231F20"/>
                </a:solidFill>
                <a:latin typeface="Oswald Bold"/>
              </a:rPr>
              <a:t> </a:t>
            </a:r>
            <a:r>
              <a:rPr lang="en-US" sz="8000" spc="368" dirty="0">
                <a:solidFill>
                  <a:srgbClr val="231F20"/>
                </a:solidFill>
                <a:latin typeface="Oswald Bold"/>
              </a:rPr>
              <a:t>OBJECTIVES</a:t>
            </a:r>
            <a:endParaRPr lang="en-US" sz="6600" spc="368" dirty="0">
              <a:solidFill>
                <a:srgbClr val="231F20"/>
              </a:solidFill>
              <a:latin typeface="Oswald Bold"/>
            </a:endParaRPr>
          </a:p>
        </p:txBody>
      </p:sp>
      <p:sp>
        <p:nvSpPr>
          <p:cNvPr id="14" name="TextBox 14"/>
          <p:cNvSpPr txBox="1"/>
          <p:nvPr/>
        </p:nvSpPr>
        <p:spPr>
          <a:xfrm>
            <a:off x="1830975" y="4045241"/>
            <a:ext cx="3360904" cy="342914"/>
          </a:xfrm>
          <a:prstGeom prst="rect">
            <a:avLst/>
          </a:prstGeom>
        </p:spPr>
        <p:txBody>
          <a:bodyPr lIns="0" tIns="0" rIns="0" bIns="0" rtlCol="0" anchor="t">
            <a:spAutoFit/>
          </a:bodyPr>
          <a:lstStyle/>
          <a:p>
            <a:pPr marL="0" lvl="0" indent="0" algn="ctr">
              <a:lnSpc>
                <a:spcPts val="2774"/>
              </a:lnSpc>
              <a:spcBef>
                <a:spcPct val="0"/>
              </a:spcBef>
            </a:pPr>
            <a:endParaRPr lang="en-US" sz="2010" spc="197" dirty="0">
              <a:solidFill>
                <a:srgbClr val="231F20"/>
              </a:solidFill>
              <a:latin typeface="DM Sans"/>
            </a:endParaRPr>
          </a:p>
        </p:txBody>
      </p:sp>
      <p:grpSp>
        <p:nvGrpSpPr>
          <p:cNvPr id="15" name="Group 15"/>
          <p:cNvGrpSpPr/>
          <p:nvPr/>
        </p:nvGrpSpPr>
        <p:grpSpPr>
          <a:xfrm>
            <a:off x="12344400" y="3147936"/>
            <a:ext cx="3474003" cy="647719"/>
            <a:chOff x="0" y="0"/>
            <a:chExt cx="914964" cy="17059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HAM</a:t>
              </a:r>
            </a:p>
          </p:txBody>
        </p:sp>
      </p:grpSp>
      <p:sp>
        <p:nvSpPr>
          <p:cNvPr id="18" name="TextBox 18"/>
          <p:cNvSpPr txBox="1"/>
          <p:nvPr/>
        </p:nvSpPr>
        <p:spPr>
          <a:xfrm>
            <a:off x="12241189" y="4005222"/>
            <a:ext cx="4397916" cy="2513509"/>
          </a:xfrm>
          <a:prstGeom prst="rect">
            <a:avLst/>
          </a:prstGeom>
        </p:spPr>
        <p:txBody>
          <a:bodyPr wrap="square" lIns="0" tIns="0" rIns="0" bIns="0" rtlCol="0" anchor="t">
            <a:spAutoFit/>
          </a:bodyPr>
          <a:lstStyle/>
          <a:p>
            <a:pPr marL="0" lvl="0" indent="0">
              <a:lnSpc>
                <a:spcPts val="2774"/>
              </a:lnSpc>
              <a:spcBef>
                <a:spcPct val="0"/>
              </a:spcBef>
            </a:pPr>
            <a:r>
              <a:rPr lang="en-US" sz="2400" dirty="0"/>
              <a:t>The primary objective of a ham message detection system is to ensure that legitimate, useful, and relevant messages (ham) are accurately identified and delivered to users without being mistakenly classified as spam. </a:t>
            </a:r>
            <a:endParaRPr lang="en-US" sz="2010" spc="197" dirty="0">
              <a:solidFill>
                <a:srgbClr val="231F20"/>
              </a:solidFill>
              <a:latin typeface="DM Sans"/>
            </a:endParaRP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4">
            <a:extLst>
              <a:ext uri="{FF2B5EF4-FFF2-40B4-BE49-F238E27FC236}">
                <a16:creationId xmlns:a16="http://schemas.microsoft.com/office/drawing/2014/main" id="{39C4E6AC-7C80-DEAE-E0EB-A2DB9AE55892}"/>
              </a:ext>
            </a:extLst>
          </p:cNvPr>
          <p:cNvSpPr txBox="1"/>
          <p:nvPr/>
        </p:nvSpPr>
        <p:spPr>
          <a:xfrm>
            <a:off x="1881045" y="4155108"/>
            <a:ext cx="3617679" cy="2308324"/>
          </a:xfrm>
          <a:prstGeom prst="rect">
            <a:avLst/>
          </a:prstGeom>
          <a:noFill/>
        </p:spPr>
        <p:txBody>
          <a:bodyPr wrap="square" rtlCol="0">
            <a:spAutoFit/>
          </a:bodyPr>
          <a:lstStyle/>
          <a:p>
            <a:r>
              <a:rPr lang="en-US" sz="2400" dirty="0"/>
              <a:t>The primary objective of a spam message detection system is to accurately identify and filter out unsolicited and potentially harmful spam messages</a:t>
            </a:r>
            <a:endParaRPr lang="en-IN" sz="2400" dirty="0"/>
          </a:p>
        </p:txBody>
      </p:sp>
      <p:pic>
        <p:nvPicPr>
          <p:cNvPr id="27" name="Picture 26">
            <a:extLst>
              <a:ext uri="{FF2B5EF4-FFF2-40B4-BE49-F238E27FC236}">
                <a16:creationId xmlns:a16="http://schemas.microsoft.com/office/drawing/2014/main" id="{0388D021-C628-3992-3BBF-0409A435EBB3}"/>
              </a:ext>
            </a:extLst>
          </p:cNvPr>
          <p:cNvPicPr>
            <a:picLocks noChangeAspect="1"/>
          </p:cNvPicPr>
          <p:nvPr/>
        </p:nvPicPr>
        <p:blipFill>
          <a:blip r:embed="rId9"/>
          <a:stretch>
            <a:fillRect/>
          </a:stretch>
        </p:blipFill>
        <p:spPr>
          <a:xfrm>
            <a:off x="5000627" y="7845038"/>
            <a:ext cx="1264772" cy="1264772"/>
          </a:xfrm>
          <a:prstGeom prst="rect">
            <a:avLst/>
          </a:prstGeom>
        </p:spPr>
      </p:pic>
      <p:pic>
        <p:nvPicPr>
          <p:cNvPr id="29" name="Picture 28">
            <a:extLst>
              <a:ext uri="{FF2B5EF4-FFF2-40B4-BE49-F238E27FC236}">
                <a16:creationId xmlns:a16="http://schemas.microsoft.com/office/drawing/2014/main" id="{0B62703B-7245-EB11-3B5D-7C9BF62A5666}"/>
              </a:ext>
            </a:extLst>
          </p:cNvPr>
          <p:cNvPicPr>
            <a:picLocks noChangeAspect="1"/>
          </p:cNvPicPr>
          <p:nvPr/>
        </p:nvPicPr>
        <p:blipFill>
          <a:blip r:embed="rId10"/>
          <a:stretch>
            <a:fillRect/>
          </a:stretch>
        </p:blipFill>
        <p:spPr>
          <a:xfrm>
            <a:off x="12001867" y="7945255"/>
            <a:ext cx="1426662" cy="1164555"/>
          </a:xfrm>
          <a:prstGeom prst="rect">
            <a:avLst/>
          </a:prstGeom>
        </p:spPr>
      </p:pic>
      <p:pic>
        <p:nvPicPr>
          <p:cNvPr id="31" name="Picture 30">
            <a:extLst>
              <a:ext uri="{FF2B5EF4-FFF2-40B4-BE49-F238E27FC236}">
                <a16:creationId xmlns:a16="http://schemas.microsoft.com/office/drawing/2014/main" id="{DDF78F1F-9110-B765-AF94-184C1349E7AB}"/>
              </a:ext>
            </a:extLst>
          </p:cNvPr>
          <p:cNvPicPr>
            <a:picLocks noChangeAspect="1"/>
          </p:cNvPicPr>
          <p:nvPr/>
        </p:nvPicPr>
        <p:blipFill>
          <a:blip r:embed="rId11"/>
          <a:stretch>
            <a:fillRect/>
          </a:stretch>
        </p:blipFill>
        <p:spPr>
          <a:xfrm>
            <a:off x="8457741" y="5986420"/>
            <a:ext cx="1372515" cy="1372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Mission</a:t>
              </a:r>
            </a:p>
          </p:txBody>
        </p:sp>
      </p:grpSp>
      <p:sp>
        <p:nvSpPr>
          <p:cNvPr id="12" name="TextBox 12"/>
          <p:cNvSpPr txBox="1"/>
          <p:nvPr/>
        </p:nvSpPr>
        <p:spPr>
          <a:xfrm>
            <a:off x="3690980" y="1232286"/>
            <a:ext cx="10906040" cy="1283685"/>
          </a:xfrm>
          <a:prstGeom prst="rect">
            <a:avLst/>
          </a:prstGeom>
        </p:spPr>
        <p:txBody>
          <a:bodyPr lIns="0" tIns="0" rIns="0" bIns="0" rtlCol="0" anchor="t">
            <a:spAutoFit/>
          </a:bodyPr>
          <a:lstStyle/>
          <a:p>
            <a:pPr algn="ctr">
              <a:lnSpc>
                <a:spcPts val="11082"/>
              </a:lnSpc>
            </a:pPr>
            <a:r>
              <a:rPr lang="en-US" sz="6600" spc="786" dirty="0">
                <a:solidFill>
                  <a:srgbClr val="FFFFFF"/>
                </a:solidFill>
                <a:latin typeface="Oswald Bold"/>
              </a:rPr>
              <a:t>EXISTING SYSTEM</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224667" y="3767306"/>
            <a:ext cx="8396333" cy="3102260"/>
          </a:xfrm>
          <a:prstGeom prst="rect">
            <a:avLst/>
          </a:prstGeom>
        </p:spPr>
        <p:txBody>
          <a:bodyPr wrap="square" lIns="0" tIns="0" rIns="0" bIns="0" rtlCol="0" anchor="t">
            <a:spAutoFit/>
          </a:bodyPr>
          <a:lstStyle/>
          <a:p>
            <a:pPr marL="427768" lvl="1" indent="-213884">
              <a:lnSpc>
                <a:spcPts val="2734"/>
              </a:lnSpc>
              <a:buFont typeface="Arial"/>
              <a:buChar char="•"/>
            </a:pPr>
            <a:r>
              <a:rPr lang="en-US" sz="2400" dirty="0">
                <a:latin typeface="Times New Roman" panose="02020603050405020304" pitchFamily="18" charset="0"/>
                <a:cs typeface="Times New Roman" panose="02020603050405020304" pitchFamily="18" charset="0"/>
              </a:rPr>
              <a:t>Spam and ham detection refers to the process of identifying and filtering out unwanted or irrelevant emails (spam) from those that are legitimate and useful (ham).</a:t>
            </a:r>
          </a:p>
          <a:p>
            <a:pPr marL="213884" lvl="1">
              <a:lnSpc>
                <a:spcPts val="2734"/>
              </a:lnSpc>
            </a:pPr>
            <a:endParaRPr lang="en-US" sz="2400" dirty="0">
              <a:latin typeface="Times New Roman" panose="02020603050405020304" pitchFamily="18" charset="0"/>
              <a:cs typeface="Times New Roman" panose="02020603050405020304" pitchFamily="18" charset="0"/>
            </a:endParaRPr>
          </a:p>
          <a:p>
            <a:pPr marL="427768" lvl="1" indent="-213884">
              <a:lnSpc>
                <a:spcPts val="2734"/>
              </a:lnSpc>
              <a:buFont typeface="Arial"/>
              <a:buChar char="•"/>
            </a:pPr>
            <a:r>
              <a:rPr lang="en-US" sz="2800" dirty="0">
                <a:latin typeface="Times New Roman" panose="02020603050405020304" pitchFamily="18" charset="0"/>
                <a:cs typeface="Times New Roman" panose="02020603050405020304" pitchFamily="18" charset="0"/>
              </a:rPr>
              <a:t>Various methods and systems have been developed to achieve this, combining </a:t>
            </a:r>
            <a:r>
              <a:rPr lang="en-IN" sz="2400" dirty="0">
                <a:latin typeface="Times New Roman" panose="02020603050405020304" pitchFamily="18" charset="0"/>
                <a:cs typeface="Times New Roman" panose="02020603050405020304" pitchFamily="18" charset="0"/>
              </a:rPr>
              <a:t>Rule-Based Systems</a:t>
            </a:r>
            <a:r>
              <a:rPr lang="en-IN" dirty="0"/>
              <a:t>, </a:t>
            </a:r>
            <a:r>
              <a:rPr lang="en-US" sz="2800" dirty="0">
                <a:latin typeface="Times New Roman" panose="02020603050405020304" pitchFamily="18" charset="0"/>
                <a:cs typeface="Times New Roman" panose="02020603050405020304" pitchFamily="18" charset="0"/>
              </a:rPr>
              <a:t>statistical and machine learning approaches</a:t>
            </a:r>
            <a:r>
              <a:rPr lang="en-US" sz="2400" dirty="0">
                <a:latin typeface="Times New Roman" panose="02020603050405020304" pitchFamily="18" charset="0"/>
                <a:cs typeface="Times New Roman" panose="02020603050405020304" pitchFamily="18" charset="0"/>
              </a:rPr>
              <a:t>.</a:t>
            </a:r>
          </a:p>
          <a:p>
            <a:pPr marL="427768" lvl="1" indent="-213884">
              <a:lnSpc>
                <a:spcPts val="2734"/>
              </a:lnSpc>
              <a:buFont typeface="Arial"/>
              <a:buChar char="•"/>
            </a:pPr>
            <a:endParaRPr lang="en-US" sz="2400" dirty="0">
              <a:latin typeface="Times New Roman" panose="02020603050405020304" pitchFamily="18" charset="0"/>
              <a:cs typeface="Times New Roman" panose="02020603050405020304" pitchFamily="18" charset="0"/>
            </a:endParaRPr>
          </a:p>
          <a:p>
            <a:pPr marL="427768" lvl="1" indent="-213884" algn="l">
              <a:lnSpc>
                <a:spcPts val="2734"/>
              </a:lnSpc>
              <a:buFont typeface="Arial"/>
              <a:buChar char="•"/>
            </a:pPr>
            <a:endParaRPr lang="en-US" sz="1981" spc="194" dirty="0">
              <a:solidFill>
                <a:srgbClr val="231F20"/>
              </a:solidFill>
              <a:latin typeface="DM Sans"/>
            </a:endParaRPr>
          </a:p>
        </p:txBody>
      </p:sp>
      <p:grpSp>
        <p:nvGrpSpPr>
          <p:cNvPr id="18" name="Group 18"/>
          <p:cNvGrpSpPr/>
          <p:nvPr/>
        </p:nvGrpSpPr>
        <p:grpSpPr>
          <a:xfrm>
            <a:off x="11410691" y="6504266"/>
            <a:ext cx="4473739" cy="636748"/>
            <a:chOff x="0" y="0"/>
            <a:chExt cx="1178269" cy="16770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20" name="TextBox 20"/>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Vision</a:t>
              </a:r>
            </a:p>
          </p:txBody>
        </p:sp>
      </p:grpSp>
      <p:grpSp>
        <p:nvGrpSpPr>
          <p:cNvPr id="21" name="Group 21"/>
          <p:cNvGrpSpPr/>
          <p:nvPr/>
        </p:nvGrpSpPr>
        <p:grpSpPr>
          <a:xfrm>
            <a:off x="2179166" y="657206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pic>
        <p:nvPicPr>
          <p:cNvPr id="26" name="Picture 25">
            <a:extLst>
              <a:ext uri="{FF2B5EF4-FFF2-40B4-BE49-F238E27FC236}">
                <a16:creationId xmlns:a16="http://schemas.microsoft.com/office/drawing/2014/main" id="{4648AD33-76E8-04C9-46FE-CB923FB3E034}"/>
              </a:ext>
            </a:extLst>
          </p:cNvPr>
          <p:cNvPicPr>
            <a:picLocks noChangeAspect="1"/>
          </p:cNvPicPr>
          <p:nvPr/>
        </p:nvPicPr>
        <p:blipFill>
          <a:blip r:embed="rId5"/>
          <a:stretch>
            <a:fillRect/>
          </a:stretch>
        </p:blipFill>
        <p:spPr>
          <a:xfrm>
            <a:off x="2179166" y="4067361"/>
            <a:ext cx="4457573" cy="2418039"/>
          </a:xfrm>
          <a:prstGeom prst="rect">
            <a:avLst/>
          </a:prstGeom>
        </p:spPr>
      </p:pic>
      <p:pic>
        <p:nvPicPr>
          <p:cNvPr id="28" name="Picture 27">
            <a:extLst>
              <a:ext uri="{FF2B5EF4-FFF2-40B4-BE49-F238E27FC236}">
                <a16:creationId xmlns:a16="http://schemas.microsoft.com/office/drawing/2014/main" id="{9EC2FC66-FB98-62AD-3407-8F57F185C9CB}"/>
              </a:ext>
            </a:extLst>
          </p:cNvPr>
          <p:cNvPicPr>
            <a:picLocks noChangeAspect="1"/>
          </p:cNvPicPr>
          <p:nvPr/>
        </p:nvPicPr>
        <p:blipFill>
          <a:blip r:embed="rId6"/>
          <a:stretch>
            <a:fillRect/>
          </a:stretch>
        </p:blipFill>
        <p:spPr>
          <a:xfrm>
            <a:off x="11422833" y="7130971"/>
            <a:ext cx="4493803" cy="2530011"/>
          </a:xfrm>
          <a:prstGeom prst="rect">
            <a:avLst/>
          </a:prstGeom>
        </p:spPr>
      </p:pic>
      <p:sp>
        <p:nvSpPr>
          <p:cNvPr id="33" name="TextBox 32">
            <a:extLst>
              <a:ext uri="{FF2B5EF4-FFF2-40B4-BE49-F238E27FC236}">
                <a16:creationId xmlns:a16="http://schemas.microsoft.com/office/drawing/2014/main" id="{18ED755A-3A2D-5E40-5550-5C69AE9D137D}"/>
              </a:ext>
            </a:extLst>
          </p:cNvPr>
          <p:cNvSpPr txBox="1"/>
          <p:nvPr/>
        </p:nvSpPr>
        <p:spPr>
          <a:xfrm>
            <a:off x="2479770" y="6885192"/>
            <a:ext cx="9255030" cy="2739211"/>
          </a:xfrm>
          <a:prstGeom prst="rect">
            <a:avLst/>
          </a:prstGeom>
          <a:noFill/>
        </p:spPr>
        <p:txBody>
          <a:bodyPr wrap="square" rtlCol="0">
            <a:spAutoFit/>
          </a:bodyPr>
          <a:lstStyle/>
          <a:p>
            <a:pPr marL="0" indent="0">
              <a:buNone/>
            </a:pPr>
            <a:r>
              <a:rPr lang="en-IN" sz="2400" b="1" u="sng" dirty="0">
                <a:latin typeface="Times New Roman" panose="02020603050405020304" pitchFamily="18" charset="0"/>
                <a:cs typeface="Times New Roman" panose="02020603050405020304" pitchFamily="18" charset="0"/>
              </a:rPr>
              <a:t>Traditional Methods:                              </a:t>
            </a:r>
            <a:r>
              <a:rPr lang="en-IN" sz="2800" b="1" u="sng" dirty="0">
                <a:latin typeface="Times New Roman" panose="02020603050405020304" pitchFamily="18" charset="0"/>
                <a:cs typeface="Times New Roman" panose="02020603050405020304" pitchFamily="18" charset="0"/>
              </a:rPr>
              <a:t>Modern Methods:</a:t>
            </a:r>
            <a:endParaRPr lang="en-US" sz="2400" b="1"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Rule-based System                            Machine Learning</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Statistical Filtering</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Eg</a:t>
            </a:r>
            <a:r>
              <a:rPr lang="en-US" sz="2400" b="1" dirty="0">
                <a:latin typeface="Times New Roman" panose="02020603050405020304" pitchFamily="18" charset="0"/>
                <a:cs typeface="Times New Roman" panose="02020603050405020304" pitchFamily="18" charset="0"/>
              </a:rPr>
              <a:t>:</a:t>
            </a:r>
            <a:r>
              <a:rPr lang="en-IN" sz="2400" dirty="0"/>
              <a:t> </a:t>
            </a:r>
            <a:r>
              <a:rPr lang="en-IN" sz="2400" dirty="0">
                <a:latin typeface="Times New Roman" panose="02020603050405020304" pitchFamily="18" charset="0"/>
                <a:cs typeface="Times New Roman" panose="02020603050405020304" pitchFamily="18" charset="0"/>
              </a:rPr>
              <a:t>Blacklists and Whitelists              </a:t>
            </a:r>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Naive Bayes , Decision tree</a:t>
            </a:r>
            <a:r>
              <a:rPr lang="en-IN" sz="2400" b="1" u="sng"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2EC1BF7B-0B55-0768-1565-2F2DA88BA597}"/>
              </a:ext>
            </a:extLst>
          </p:cNvPr>
          <p:cNvSpPr txBox="1"/>
          <p:nvPr/>
        </p:nvSpPr>
        <p:spPr>
          <a:xfrm>
            <a:off x="3561347" y="3373456"/>
            <a:ext cx="9448800" cy="4001095"/>
          </a:xfrm>
          <a:prstGeom prst="rect">
            <a:avLst/>
          </a:prstGeom>
          <a:noFill/>
        </p:spPr>
        <p:txBody>
          <a:bodyPr wrap="square" rtlCol="0">
            <a:spAutoFit/>
          </a:bodyPr>
          <a:lstStyle/>
          <a:p>
            <a:pPr marL="285750" indent="-285750">
              <a:buFont typeface="Arial" panose="020B0604020202020204" pitchFamily="34" charset="0"/>
              <a:buChar char="•"/>
            </a:pPr>
            <a:r>
              <a:rPr lang="en-IN" sz="2800" b="1" dirty="0">
                <a:solidFill>
                  <a:schemeClr val="bg1"/>
                </a:solidFill>
                <a:latin typeface="Times New Roman" panose="02020603050405020304" pitchFamily="18" charset="0"/>
                <a:cs typeface="Times New Roman" panose="02020603050405020304" pitchFamily="18" charset="0"/>
              </a:rPr>
              <a:t>Data Collection and Preprocessing</a:t>
            </a:r>
          </a:p>
          <a:p>
            <a:endParaRPr lang="en-IN" sz="2400" dirty="0">
              <a:solidFill>
                <a:schemeClr val="bg1"/>
              </a:solidFill>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b="1" dirty="0">
                <a:solidFill>
                  <a:schemeClr val="bg1"/>
                </a:solidFill>
                <a:latin typeface="Times New Roman" panose="02020603050405020304" pitchFamily="18" charset="0"/>
                <a:cs typeface="Times New Roman" panose="02020603050405020304" pitchFamily="18" charset="0"/>
              </a:rPr>
              <a:t>Feature Extraction</a:t>
            </a:r>
          </a:p>
          <a:p>
            <a:pPr marL="285750" indent="-285750">
              <a:buFont typeface="Arial" panose="020B0604020202020204" pitchFamily="34" charset="0"/>
              <a:buChar char="•"/>
            </a:pPr>
            <a:endParaRPr lang="en-IN" sz="28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800"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b="1" dirty="0">
                <a:solidFill>
                  <a:schemeClr val="bg1"/>
                </a:solidFill>
                <a:latin typeface="Times New Roman" panose="02020603050405020304" pitchFamily="18" charset="0"/>
                <a:cs typeface="Times New Roman" panose="02020603050405020304" pitchFamily="18" charset="0"/>
              </a:rPr>
              <a:t>Model Training</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2400" dirty="0">
                <a:solidFill>
                  <a:schemeClr val="bg1"/>
                </a:solidFill>
                <a:latin typeface="Times New Roman" panose="02020603050405020304" pitchFamily="18" charset="0"/>
                <a:cs typeface="Times New Roman" panose="02020603050405020304" pitchFamily="18" charset="0"/>
              </a:rPr>
              <a:t>        </a:t>
            </a:r>
          </a:p>
          <a:p>
            <a:endParaRPr lang="en-IN" dirty="0"/>
          </a:p>
        </p:txBody>
      </p:sp>
      <p:sp>
        <p:nvSpPr>
          <p:cNvPr id="7" name="TextBox 6">
            <a:extLst>
              <a:ext uri="{FF2B5EF4-FFF2-40B4-BE49-F238E27FC236}">
                <a16:creationId xmlns:a16="http://schemas.microsoft.com/office/drawing/2014/main" id="{04D84611-5DE7-C34D-8BA1-266BCA295CBA}"/>
              </a:ext>
            </a:extLst>
          </p:cNvPr>
          <p:cNvSpPr txBox="1"/>
          <p:nvPr/>
        </p:nvSpPr>
        <p:spPr>
          <a:xfrm>
            <a:off x="4572000" y="1866900"/>
            <a:ext cx="9448800" cy="1107996"/>
          </a:xfrm>
          <a:prstGeom prst="rect">
            <a:avLst/>
          </a:prstGeom>
          <a:noFill/>
        </p:spPr>
        <p:txBody>
          <a:bodyPr wrap="square" rtlCol="0">
            <a:spAutoFit/>
          </a:bodyPr>
          <a:lstStyle/>
          <a:p>
            <a:r>
              <a:rPr lang="en-GB" sz="6600" b="1" dirty="0">
                <a:solidFill>
                  <a:schemeClr val="bg1"/>
                </a:solidFill>
                <a:latin typeface="Oswald" panose="00000500000000000000" pitchFamily="2" charset="0"/>
                <a:ea typeface="Cambria" panose="02040503050406030204" pitchFamily="18" charset="0"/>
              </a:rPr>
              <a:t>PROPOSED SYSTEM</a:t>
            </a:r>
            <a:endParaRPr lang="en-IN" sz="6600" dirty="0">
              <a:solidFill>
                <a:schemeClr val="bg1"/>
              </a:solidFill>
              <a:latin typeface="Oswald" panose="000005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sp>
        <p:nvSpPr>
          <p:cNvPr id="9" name="Freeform 9"/>
          <p:cNvSpPr/>
          <p:nvPr/>
        </p:nvSpPr>
        <p:spPr>
          <a:xfrm rot="3407869">
            <a:off x="-5606315" y="7801900"/>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2191002" y="1162050"/>
            <a:ext cx="7943598" cy="1192249"/>
          </a:xfrm>
          <a:prstGeom prst="rect">
            <a:avLst/>
          </a:prstGeom>
        </p:spPr>
        <p:txBody>
          <a:bodyPr wrap="square" lIns="0" tIns="0" rIns="0" bIns="0" rtlCol="0" anchor="t">
            <a:spAutoFit/>
          </a:bodyPr>
          <a:lstStyle/>
          <a:p>
            <a:pPr marL="0" lvl="0" indent="0" algn="l">
              <a:lnSpc>
                <a:spcPts val="9903"/>
              </a:lnSpc>
            </a:pPr>
            <a:r>
              <a:rPr lang="en-US" sz="6600" spc="924" dirty="0">
                <a:solidFill>
                  <a:srgbClr val="231F20"/>
                </a:solidFill>
                <a:latin typeface="Oswald Bold"/>
              </a:rPr>
              <a:t>APPLICATION</a:t>
            </a:r>
          </a:p>
        </p:txBody>
      </p:sp>
      <p:sp>
        <p:nvSpPr>
          <p:cNvPr id="12" name="TextBox 12"/>
          <p:cNvSpPr txBox="1"/>
          <p:nvPr/>
        </p:nvSpPr>
        <p:spPr>
          <a:xfrm>
            <a:off x="2008951" y="3756523"/>
            <a:ext cx="6162866" cy="3838808"/>
          </a:xfrm>
          <a:prstGeom prst="rect">
            <a:avLst/>
          </a:prstGeom>
        </p:spPr>
        <p:txBody>
          <a:bodyPr lIns="0" tIns="0" rIns="0" bIns="0" rtlCol="0" anchor="t">
            <a:spAutoFit/>
          </a:bodyPr>
          <a:lstStyle/>
          <a:p>
            <a:pPr marL="285750" indent="-285750">
              <a:buFont typeface="Wingdings" panose="05000000000000000000" pitchFamily="2" charset="2"/>
              <a:buChar char="v"/>
            </a:pPr>
            <a:r>
              <a:rPr lang="en-IN" sz="3200" dirty="0">
                <a:latin typeface="Times New Roman" panose="02020603050405020304" pitchFamily="18" charset="0"/>
                <a:cs typeface="Times New Roman" panose="02020603050405020304" pitchFamily="18" charset="0"/>
              </a:rPr>
              <a:t>Email Services</a:t>
            </a:r>
          </a:p>
          <a:p>
            <a:pPr marL="285750" indent="-285750">
              <a:buFont typeface="Wingdings" panose="05000000000000000000" pitchFamily="2" charset="2"/>
              <a:buChar char="v"/>
            </a:pPr>
            <a:endParaRPr lang="en-IN" sz="3200" b="1" dirty="0"/>
          </a:p>
          <a:p>
            <a:pPr marL="285750" indent="-285750">
              <a:buFont typeface="Wingdings" panose="05000000000000000000" pitchFamily="2" charset="2"/>
              <a:buChar char="v"/>
            </a:pPr>
            <a:r>
              <a:rPr lang="en-IN" sz="3200" dirty="0">
                <a:latin typeface="Times New Roman" panose="02020603050405020304" pitchFamily="18" charset="0"/>
                <a:cs typeface="Times New Roman" panose="02020603050405020304" pitchFamily="18" charset="0"/>
              </a:rPr>
              <a:t>Social Media Platforms</a:t>
            </a:r>
          </a:p>
          <a:p>
            <a:pPr marL="285750" indent="-285750">
              <a:buFont typeface="Wingdings" panose="05000000000000000000" pitchFamily="2" charset="2"/>
              <a:buChar char="v"/>
            </a:pPr>
            <a:endParaRPr lang="en-IN"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3200" dirty="0">
                <a:latin typeface="Times New Roman" panose="02020603050405020304" pitchFamily="18" charset="0"/>
                <a:cs typeface="Times New Roman" panose="02020603050405020304" pitchFamily="18" charset="0"/>
              </a:rPr>
              <a:t>Messaging Applications</a:t>
            </a:r>
          </a:p>
          <a:p>
            <a:pPr marL="285750" indent="-285750">
              <a:buFont typeface="Wingdings" panose="05000000000000000000" pitchFamily="2" charset="2"/>
              <a:buChar char="v"/>
            </a:pPr>
            <a:endParaRPr lang="en-IN"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3200" dirty="0">
                <a:latin typeface="Times New Roman" panose="02020603050405020304" pitchFamily="18" charset="0"/>
                <a:cs typeface="Times New Roman" panose="02020603050405020304" pitchFamily="18" charset="0"/>
              </a:rPr>
              <a:t>Telecomunication</a:t>
            </a:r>
          </a:p>
          <a:p>
            <a:pPr marL="247259" lvl="1" algn="l">
              <a:lnSpc>
                <a:spcPts val="3160"/>
              </a:lnSpc>
            </a:pPr>
            <a:endParaRPr lang="en-US" sz="2290" spc="224" dirty="0">
              <a:solidFill>
                <a:srgbClr val="231F20"/>
              </a:solidFill>
              <a:latin typeface="DM Sans"/>
            </a:endParaRPr>
          </a:p>
        </p:txBody>
      </p:sp>
      <p:sp>
        <p:nvSpPr>
          <p:cNvPr id="14" name="TextBox 14"/>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dirty="0">
                <a:solidFill>
                  <a:srgbClr val="FDFBFB"/>
                </a:solidFill>
                <a:latin typeface="DM Sans Bold"/>
              </a:rPr>
              <a:t>CUSTOMERS</a:t>
            </a:r>
          </a:p>
        </p:txBody>
      </p:sp>
      <p:pic>
        <p:nvPicPr>
          <p:cNvPr id="16" name="Picture 15">
            <a:extLst>
              <a:ext uri="{FF2B5EF4-FFF2-40B4-BE49-F238E27FC236}">
                <a16:creationId xmlns:a16="http://schemas.microsoft.com/office/drawing/2014/main" id="{FD49E46A-29A1-351C-E1BB-C0812CAEA763}"/>
              </a:ext>
            </a:extLst>
          </p:cNvPr>
          <p:cNvPicPr>
            <a:picLocks noChangeAspect="1"/>
          </p:cNvPicPr>
          <p:nvPr/>
        </p:nvPicPr>
        <p:blipFill>
          <a:blip r:embed="rId8"/>
          <a:stretch>
            <a:fillRect/>
          </a:stretch>
        </p:blipFill>
        <p:spPr>
          <a:xfrm>
            <a:off x="9307797" y="3549761"/>
            <a:ext cx="7543800" cy="4412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5" name="Group 5"/>
          <p:cNvGrpSpPr/>
          <p:nvPr/>
        </p:nvGrpSpPr>
        <p:grpSpPr>
          <a:xfrm>
            <a:off x="3505201" y="2618270"/>
            <a:ext cx="7418332" cy="3499387"/>
            <a:chOff x="0" y="0"/>
            <a:chExt cx="2047782" cy="812800"/>
          </a:xfrm>
        </p:grpSpPr>
        <p:sp>
          <p:nvSpPr>
            <p:cNvPr id="6" name="Freeform 6"/>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id="7" name="TextBox 7"/>
            <p:cNvSpPr txBox="1"/>
            <p:nvPr/>
          </p:nvSpPr>
          <p:spPr>
            <a:xfrm>
              <a:off x="0" y="-19050"/>
              <a:ext cx="2047782" cy="6413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9296400" y="2634894"/>
            <a:ext cx="1459011" cy="427092"/>
          </a:xfrm>
          <a:custGeom>
            <a:avLst/>
            <a:gdLst/>
            <a:ahLst/>
            <a:cxnLst/>
            <a:rect l="l" t="t" r="r" b="b"/>
            <a:pathLst>
              <a:path w="1459011" h="427092">
                <a:moveTo>
                  <a:pt x="0" y="0"/>
                </a:moveTo>
                <a:lnTo>
                  <a:pt x="1459011" y="0"/>
                </a:lnTo>
                <a:lnTo>
                  <a:pt x="1459011" y="427092"/>
                </a:lnTo>
                <a:lnTo>
                  <a:pt x="0" y="4270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3786823" y="3056199"/>
            <a:ext cx="6452520" cy="2396425"/>
          </a:xfrm>
          <a:prstGeom prst="rect">
            <a:avLst/>
          </a:prstGeom>
        </p:spPr>
        <p:txBody>
          <a:bodyPr wrap="square" lIns="0" tIns="0" rIns="0" bIns="0" rtlCol="0" anchor="t">
            <a:spAutoFit/>
          </a:bodyPr>
          <a:lstStyle/>
          <a:p>
            <a:r>
              <a:rPr lang="en-IN" sz="2400" dirty="0">
                <a:latin typeface="Times New Roman" panose="02020603050405020304" pitchFamily="18" charset="0"/>
                <a:cs typeface="Times New Roman" panose="02020603050405020304" pitchFamily="18" charset="0"/>
              </a:rPr>
              <a:t>The spam has become a big internet issues.The statistics showed spam accounted for 55% of all messeges.SMS provides the perfect ways to send the unwanted advertisement or junk news group posting at no cost for the sender.</a:t>
            </a:r>
          </a:p>
          <a:p>
            <a:endParaRPr lang="en-IN" sz="1800" dirty="0">
              <a:latin typeface="Times New Roman" panose="02020603050405020304" pitchFamily="18" charset="0"/>
              <a:cs typeface="Times New Roman" panose="02020603050405020304" pitchFamily="18" charset="0"/>
            </a:endParaRPr>
          </a:p>
          <a:p>
            <a:pPr algn="l">
              <a:lnSpc>
                <a:spcPts val="2280"/>
              </a:lnSpc>
            </a:pPr>
            <a:endParaRPr lang="en-US" sz="1628" dirty="0">
              <a:solidFill>
                <a:srgbClr val="100F0D"/>
              </a:solidFill>
              <a:latin typeface="Montserrat Light"/>
            </a:endParaRPr>
          </a:p>
        </p:txBody>
      </p:sp>
      <p:grpSp>
        <p:nvGrpSpPr>
          <p:cNvPr id="13" name="Group 13"/>
          <p:cNvGrpSpPr/>
          <p:nvPr/>
        </p:nvGrpSpPr>
        <p:grpSpPr>
          <a:xfrm>
            <a:off x="8455903" y="5735417"/>
            <a:ext cx="7418332" cy="3899242"/>
            <a:chOff x="0" y="0"/>
            <a:chExt cx="2047782" cy="812800"/>
          </a:xfrm>
        </p:grpSpPr>
        <p:sp>
          <p:nvSpPr>
            <p:cNvPr id="14" name="Freeform 14"/>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id="15" name="TextBox 15"/>
            <p:cNvSpPr txBox="1"/>
            <p:nvPr/>
          </p:nvSpPr>
          <p:spPr>
            <a:xfrm>
              <a:off x="0" y="-19050"/>
              <a:ext cx="2047782" cy="641350"/>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13814032" y="5882367"/>
            <a:ext cx="1577714" cy="461840"/>
          </a:xfrm>
          <a:custGeom>
            <a:avLst/>
            <a:gdLst/>
            <a:ahLst/>
            <a:cxnLst/>
            <a:rect l="l" t="t" r="r" b="b"/>
            <a:pathLst>
              <a:path w="1577714" h="461840">
                <a:moveTo>
                  <a:pt x="0" y="0"/>
                </a:moveTo>
                <a:lnTo>
                  <a:pt x="1577715" y="0"/>
                </a:lnTo>
                <a:lnTo>
                  <a:pt x="1577715" y="461840"/>
                </a:lnTo>
                <a:lnTo>
                  <a:pt x="0" y="461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8837677" y="6682285"/>
            <a:ext cx="6858000" cy="1747530"/>
          </a:xfrm>
          <a:prstGeom prst="rect">
            <a:avLst/>
          </a:prstGeom>
        </p:spPr>
        <p:txBody>
          <a:bodyPr wrap="square" lIns="0" tIns="0" rIns="0" bIns="0" rtlCol="0" anchor="t">
            <a:spAutoFit/>
          </a:bodyPr>
          <a:lstStyle/>
          <a:p>
            <a:pPr>
              <a:lnSpc>
                <a:spcPts val="2280"/>
              </a:lnSpc>
            </a:pPr>
            <a:r>
              <a:rPr lang="en-IN" sz="2800" dirty="0">
                <a:latin typeface="Times New Roman" panose="02020603050405020304" pitchFamily="18" charset="0"/>
                <a:cs typeface="Times New Roman" panose="02020603050405020304" pitchFamily="18" charset="0"/>
              </a:rPr>
              <a:t>SMS is one of the most effective form of communication.It is based on cellular communication system just the cell phone needs to be the network coverage area in order to send or receive the message</a:t>
            </a:r>
            <a:r>
              <a:rPr lang="en-IN" sz="1800" dirty="0">
                <a:latin typeface="Times New Roman" panose="02020603050405020304" pitchFamily="18" charset="0"/>
                <a:cs typeface="Times New Roman" panose="02020603050405020304" pitchFamily="18" charset="0"/>
              </a:rPr>
              <a:t>.</a:t>
            </a:r>
          </a:p>
          <a:p>
            <a:pPr algn="l">
              <a:lnSpc>
                <a:spcPts val="2280"/>
              </a:lnSpc>
            </a:pPr>
            <a:endParaRPr lang="en-US" sz="1628" dirty="0">
              <a:solidFill>
                <a:srgbClr val="100F0D"/>
              </a:solidFill>
              <a:latin typeface="Montserrat Light"/>
            </a:endParaRPr>
          </a:p>
        </p:txBody>
      </p:sp>
      <p:sp>
        <p:nvSpPr>
          <p:cNvPr id="18" name="Freeform 18"/>
          <p:cNvSpPr/>
          <p:nvPr/>
        </p:nvSpPr>
        <p:spPr>
          <a:xfrm rot="887923">
            <a:off x="-3243656" y="7514504"/>
            <a:ext cx="16108115"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9" name="Freeform 19"/>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1204185" y="1080266"/>
            <a:ext cx="13640633" cy="1466427"/>
          </a:xfrm>
          <a:prstGeom prst="rect">
            <a:avLst/>
          </a:prstGeom>
        </p:spPr>
        <p:txBody>
          <a:bodyPr wrap="square" lIns="0" tIns="0" rIns="0" bIns="0" rtlCol="0" anchor="t">
            <a:spAutoFit/>
          </a:bodyPr>
          <a:lstStyle/>
          <a:p>
            <a:pPr marL="0" lvl="0" indent="0" algn="l">
              <a:lnSpc>
                <a:spcPts val="13015"/>
              </a:lnSpc>
              <a:spcBef>
                <a:spcPct val="0"/>
              </a:spcBef>
            </a:pPr>
            <a:r>
              <a:rPr lang="en-US" sz="6600" spc="924" dirty="0">
                <a:solidFill>
                  <a:srgbClr val="231F20"/>
                </a:solidFill>
                <a:latin typeface="Oswald Bold"/>
              </a:rPr>
              <a:t>LITERATURE SURVEY</a:t>
            </a:r>
            <a:endParaRPr lang="en-US" sz="6600" u="none" spc="924" dirty="0">
              <a:solidFill>
                <a:srgbClr val="231F20"/>
              </a:solidFill>
              <a:latin typeface="Oswald Bold"/>
            </a:endParaRPr>
          </a:p>
        </p:txBody>
      </p:sp>
      <p:grpSp>
        <p:nvGrpSpPr>
          <p:cNvPr id="21" name="Group 21"/>
          <p:cNvGrpSpPr/>
          <p:nvPr/>
        </p:nvGrpSpPr>
        <p:grpSpPr>
          <a:xfrm>
            <a:off x="16333169" y="8069439"/>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224419" y="-1349021"/>
            <a:ext cx="2094695" cy="2377721"/>
            <a:chOff x="0" y="0"/>
            <a:chExt cx="551689" cy="626231"/>
          </a:xfrm>
        </p:grpSpPr>
        <p:sp>
          <p:nvSpPr>
            <p:cNvPr id="25" name="Freeform 2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26" name="TextBox 2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27" name="TextBox 27"/>
          <p:cNvSpPr txBox="1"/>
          <p:nvPr/>
        </p:nvSpPr>
        <p:spPr>
          <a:xfrm>
            <a:off x="3691198" y="2614586"/>
            <a:ext cx="5022216" cy="434991"/>
          </a:xfrm>
          <a:prstGeom prst="rect">
            <a:avLst/>
          </a:prstGeom>
        </p:spPr>
        <p:txBody>
          <a:bodyPr lIns="0" tIns="0" rIns="0" bIns="0" rtlCol="0" anchor="t">
            <a:spAutoFit/>
          </a:bodyPr>
          <a:lstStyle/>
          <a:p>
            <a:pPr algn="l">
              <a:lnSpc>
                <a:spcPts val="3468"/>
              </a:lnSpc>
            </a:pPr>
            <a:r>
              <a:rPr lang="en-IN" sz="2800" dirty="0">
                <a:latin typeface="Times New Roman" panose="02020603050405020304" pitchFamily="18" charset="0"/>
                <a:cs typeface="Times New Roman" panose="02020603050405020304" pitchFamily="18" charset="0"/>
              </a:rPr>
              <a:t> S.Sheikhi   (2021)</a:t>
            </a:r>
            <a:endParaRPr lang="en-US" sz="2477" dirty="0">
              <a:solidFill>
                <a:srgbClr val="000000"/>
              </a:solidFill>
              <a:latin typeface="DM Sans Bold"/>
            </a:endParaRPr>
          </a:p>
        </p:txBody>
      </p:sp>
      <p:sp>
        <p:nvSpPr>
          <p:cNvPr id="28" name="TextBox 28"/>
          <p:cNvSpPr txBox="1"/>
          <p:nvPr/>
        </p:nvSpPr>
        <p:spPr>
          <a:xfrm>
            <a:off x="8837677" y="5850313"/>
            <a:ext cx="4649723" cy="876266"/>
          </a:xfrm>
          <a:prstGeom prst="rect">
            <a:avLst/>
          </a:prstGeom>
        </p:spPr>
        <p:txBody>
          <a:bodyPr wrap="square" lIns="0" tIns="0" rIns="0" bIns="0" rtlCol="0" anchor="t">
            <a:spAutoFit/>
          </a:bodyPr>
          <a:lstStyle/>
          <a:p>
            <a:pPr>
              <a:lnSpc>
                <a:spcPts val="3468"/>
              </a:lnSpc>
            </a:pPr>
            <a:r>
              <a:rPr lang="en-IN" sz="2800" dirty="0">
                <a:latin typeface="Times New Roman" panose="02020603050405020304" pitchFamily="18" charset="0"/>
                <a:cs typeface="Times New Roman" panose="02020603050405020304" pitchFamily="18" charset="0"/>
              </a:rPr>
              <a:t>Suman Kumar Das    (2021)</a:t>
            </a:r>
          </a:p>
          <a:p>
            <a:pPr algn="l">
              <a:lnSpc>
                <a:spcPts val="3468"/>
              </a:lnSpc>
            </a:pPr>
            <a:endParaRPr lang="en-US" sz="2477" dirty="0">
              <a:solidFill>
                <a:srgbClr val="000000"/>
              </a:solidFill>
              <a:latin typeface="DM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TotalTime>
  <Words>799</Words>
  <Application>Microsoft Office PowerPoint</Application>
  <PresentationFormat>Custom</PresentationFormat>
  <Paragraphs>135</Paragraphs>
  <Slides>21</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21</vt:i4>
      </vt:variant>
    </vt:vector>
  </HeadingPairs>
  <TitlesOfParts>
    <vt:vector size="38" baseType="lpstr">
      <vt:lpstr>Oswald</vt:lpstr>
      <vt:lpstr>DM Sans</vt:lpstr>
      <vt:lpstr>Open Sauce Bold</vt:lpstr>
      <vt:lpstr>Impact</vt:lpstr>
      <vt:lpstr>Cambria</vt:lpstr>
      <vt:lpstr>Oswald Bold</vt:lpstr>
      <vt:lpstr>DM Sans Bold</vt:lpstr>
      <vt:lpstr>Arial</vt:lpstr>
      <vt:lpstr>Wingdings</vt:lpstr>
      <vt:lpstr>Times New Roman</vt:lpstr>
      <vt:lpstr>Dangwa</vt:lpstr>
      <vt:lpstr>Open Sauce</vt:lpstr>
      <vt:lpstr> times new roman</vt:lpstr>
      <vt:lpstr>DM Sans Italics</vt:lpstr>
      <vt:lpstr>Montserrat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PAVAN M V</dc:creator>
  <cp:lastModifiedBy>PAVAN M V</cp:lastModifiedBy>
  <cp:revision>15</cp:revision>
  <dcterms:created xsi:type="dcterms:W3CDTF">2006-08-16T00:00:00Z</dcterms:created>
  <dcterms:modified xsi:type="dcterms:W3CDTF">2024-08-05T11:02:09Z</dcterms:modified>
  <dc:identifier>DAGJsFcO63E</dc:identifier>
</cp:coreProperties>
</file>